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20" r:id="rId3"/>
    <p:sldId id="319" r:id="rId5"/>
    <p:sldId id="308" r:id="rId6"/>
    <p:sldId id="315" r:id="rId7"/>
    <p:sldId id="260" r:id="rId8"/>
    <p:sldId id="316" r:id="rId9"/>
    <p:sldId id="311" r:id="rId10"/>
    <p:sldId id="261" r:id="rId11"/>
    <p:sldId id="317" r:id="rId12"/>
    <p:sldId id="318" r:id="rId13"/>
    <p:sldId id="262" r:id="rId14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A7E5"/>
    <a:srgbClr val="222B59"/>
    <a:srgbClr val="33A4EB"/>
    <a:srgbClr val="2EA8E4"/>
    <a:srgbClr val="66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6" autoAdjust="0"/>
    <p:restoredTop sz="94660"/>
  </p:normalViewPr>
  <p:slideViewPr>
    <p:cSldViewPr>
      <p:cViewPr varScale="1">
        <p:scale>
          <a:sx n="62" d="100"/>
          <a:sy n="62" d="100"/>
        </p:scale>
        <p:origin x="800" y="44"/>
      </p:cViewPr>
      <p:guideLst>
        <p:guide orient="horz" pos="2815"/>
        <p:guide pos="215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FF2589-AA06-4500-9A14-790E5B039371}" type="doc">
      <dgm:prSet loTypeId="urn:microsoft.com/office/officeart/2005/8/layout/hChevron3" loCatId="process" qsTypeId="urn:microsoft.com/office/officeart/2005/8/quickstyle/simple5#1" qsCatId="simple" csTypeId="urn:microsoft.com/office/officeart/2005/8/colors/accent1_2#1" csCatId="accent1" phldr="1"/>
      <dgm:spPr/>
    </dgm:pt>
    <dgm:pt modelId="{32032524-9728-44BD-8E28-F6BD0A632041}" type="pres">
      <dgm:prSet presAssocID="{FEFF2589-AA06-4500-9A14-790E5B039371}" presName="Name0" presStyleCnt="0">
        <dgm:presLayoutVars>
          <dgm:dir/>
          <dgm:resizeHandles val="exact"/>
        </dgm:presLayoutVars>
      </dgm:prSet>
      <dgm:spPr/>
    </dgm:pt>
  </dgm:ptLst>
  <dgm:cxnLst>
    <dgm:cxn modelId="{3F5CD9F6-4920-45F4-865A-5480FDB7D72F}" type="presOf" srcId="{FEFF2589-AA06-4500-9A14-790E5B039371}" destId="{32032524-9728-44BD-8E28-F6BD0A632041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type="homePlate" r:blip="" rot="180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type="chevron" r:blip="" rot="180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type="homePlate" r:blip="" rot="180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type="chevron" r:blip="" rot="180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#1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930A7B-D055-46AE-95BE-0B851116DE16}" type="datetimeFigureOut">
              <a:rPr lang="en-IN" smtClean="0"/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CF24B2-6E4B-4E92-96AC-62FA69B41B6A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CF24B2-6E4B-4E92-96AC-62FA69B41B6A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C67CE-849B-428B-8F76-E3AD0A5F1D5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C67CE-849B-428B-8F76-E3AD0A5F1D5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7" Type="http://schemas.microsoft.com/office/2007/relationships/diagramDrawing" Target="../diagrams/drawing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3" Type="http://schemas.openxmlformats.org/officeDocument/2006/relationships/diagramData" Target="../diagrams/data1.xm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001739"/>
                </a:solidFill>
                <a:latin typeface="Segoe UI Light" panose="020B0502040204020203"/>
                <a:cs typeface="Segoe UI Light" panose="020B0502040204020203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001739"/>
                </a:solidFill>
                <a:latin typeface="Segoe UI Light" panose="020B0502040204020203"/>
                <a:cs typeface="Segoe UI Light" panose="020B0502040204020203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001739"/>
                </a:solidFill>
                <a:latin typeface="Segoe UI Light" panose="020B0502040204020203"/>
                <a:cs typeface="Segoe UI Light" panose="020B0502040204020203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37374" y="274319"/>
            <a:ext cx="12054625" cy="6240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10603992" y="6248400"/>
            <a:ext cx="1388363" cy="4450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10597895" y="6242303"/>
            <a:ext cx="1400810" cy="457834"/>
          </a:xfrm>
          <a:custGeom>
            <a:avLst/>
            <a:gdLst/>
            <a:ahLst/>
            <a:cxnLst/>
            <a:rect l="l" t="t" r="r" b="b"/>
            <a:pathLst>
              <a:path w="1400809" h="457834">
                <a:moveTo>
                  <a:pt x="80009" y="0"/>
                </a:moveTo>
                <a:lnTo>
                  <a:pt x="1400809" y="0"/>
                </a:lnTo>
                <a:lnTo>
                  <a:pt x="1400809" y="377494"/>
                </a:lnTo>
                <a:lnTo>
                  <a:pt x="1387094" y="421881"/>
                </a:lnTo>
                <a:lnTo>
                  <a:pt x="1351914" y="451065"/>
                </a:lnTo>
                <a:lnTo>
                  <a:pt x="1320927" y="457479"/>
                </a:lnTo>
                <a:lnTo>
                  <a:pt x="0" y="457479"/>
                </a:lnTo>
                <a:lnTo>
                  <a:pt x="0" y="79997"/>
                </a:lnTo>
                <a:lnTo>
                  <a:pt x="1650" y="63982"/>
                </a:lnTo>
                <a:lnTo>
                  <a:pt x="23622" y="23596"/>
                </a:lnTo>
                <a:lnTo>
                  <a:pt x="64007" y="1689"/>
                </a:lnTo>
                <a:lnTo>
                  <a:pt x="80009" y="0"/>
                </a:lnTo>
                <a:close/>
              </a:path>
            </a:pathLst>
          </a:custGeom>
          <a:ln w="12192">
            <a:solidFill>
              <a:srgbClr val="27ABE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592836" y="928116"/>
            <a:ext cx="1236345" cy="97790"/>
          </a:xfrm>
          <a:custGeom>
            <a:avLst/>
            <a:gdLst/>
            <a:ahLst/>
            <a:cxnLst/>
            <a:rect l="l" t="t" r="r" b="b"/>
            <a:pathLst>
              <a:path w="1236345" h="97790">
                <a:moveTo>
                  <a:pt x="1187195" y="0"/>
                </a:moveTo>
                <a:lnTo>
                  <a:pt x="0" y="0"/>
                </a:lnTo>
                <a:lnTo>
                  <a:pt x="0" y="97536"/>
                </a:lnTo>
                <a:lnTo>
                  <a:pt x="1187195" y="97536"/>
                </a:lnTo>
                <a:lnTo>
                  <a:pt x="1235964" y="48768"/>
                </a:lnTo>
                <a:lnTo>
                  <a:pt x="1187195" y="0"/>
                </a:lnTo>
                <a:close/>
              </a:path>
            </a:pathLst>
          </a:custGeom>
          <a:solidFill>
            <a:srgbClr val="27ABE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592836" y="928116"/>
            <a:ext cx="1236345" cy="97790"/>
          </a:xfrm>
          <a:custGeom>
            <a:avLst/>
            <a:gdLst/>
            <a:ahLst/>
            <a:cxnLst/>
            <a:rect l="l" t="t" r="r" b="b"/>
            <a:pathLst>
              <a:path w="1236345" h="97790">
                <a:moveTo>
                  <a:pt x="0" y="0"/>
                </a:moveTo>
                <a:lnTo>
                  <a:pt x="1187195" y="0"/>
                </a:lnTo>
                <a:lnTo>
                  <a:pt x="1235964" y="48768"/>
                </a:lnTo>
                <a:lnTo>
                  <a:pt x="1187195" y="97536"/>
                </a:lnTo>
                <a:lnTo>
                  <a:pt x="0" y="97536"/>
                </a:lnTo>
                <a:lnTo>
                  <a:pt x="0" y="0"/>
                </a:lnTo>
                <a:close/>
              </a:path>
            </a:pathLst>
          </a:custGeom>
          <a:ln w="12191">
            <a:solidFill>
              <a:srgbClr val="27ABE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bk object 21"/>
          <p:cNvSpPr/>
          <p:nvPr/>
        </p:nvSpPr>
        <p:spPr>
          <a:xfrm>
            <a:off x="0" y="0"/>
            <a:ext cx="12192000" cy="68579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bk object 22"/>
          <p:cNvSpPr/>
          <p:nvPr/>
        </p:nvSpPr>
        <p:spPr>
          <a:xfrm>
            <a:off x="2378964" y="4113276"/>
            <a:ext cx="9813036" cy="2438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bk object 23"/>
          <p:cNvSpPr/>
          <p:nvPr/>
        </p:nvSpPr>
        <p:spPr>
          <a:xfrm>
            <a:off x="2542032" y="4201667"/>
            <a:ext cx="9650095" cy="2261870"/>
          </a:xfrm>
          <a:custGeom>
            <a:avLst/>
            <a:gdLst/>
            <a:ahLst/>
            <a:cxnLst/>
            <a:rect l="l" t="t" r="r" b="b"/>
            <a:pathLst>
              <a:path w="9650095" h="2261870">
                <a:moveTo>
                  <a:pt x="0" y="2261616"/>
                </a:moveTo>
                <a:lnTo>
                  <a:pt x="9649968" y="2261616"/>
                </a:lnTo>
                <a:lnTo>
                  <a:pt x="9649968" y="0"/>
                </a:lnTo>
                <a:lnTo>
                  <a:pt x="0" y="0"/>
                </a:lnTo>
                <a:lnTo>
                  <a:pt x="0" y="2261616"/>
                </a:lnTo>
                <a:close/>
              </a:path>
            </a:pathLst>
          </a:custGeom>
          <a:solidFill>
            <a:srgbClr val="454650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k object 24"/>
          <p:cNvSpPr/>
          <p:nvPr/>
        </p:nvSpPr>
        <p:spPr>
          <a:xfrm>
            <a:off x="2574035" y="4297679"/>
            <a:ext cx="9473183" cy="22341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3220F-D330-494D-8157-ADA2E91F945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442D9-395E-4A01-83ED-5F91777CAC6B}" type="slidenum">
              <a:rPr lang="en-US" smtClean="0"/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356" y="6248400"/>
            <a:ext cx="1388620" cy="444961"/>
          </a:xfrm>
          <a:prstGeom prst="round2DiagRect">
            <a:avLst/>
          </a:prstGeom>
          <a:ln w="12700">
            <a:solidFill>
              <a:srgbClr val="27ABE2"/>
            </a:solidFill>
          </a:ln>
        </p:spPr>
      </p:pic>
      <p:graphicFrame>
        <p:nvGraphicFramePr>
          <p:cNvPr id="8" name="Diagram 7"/>
          <p:cNvGraphicFramePr/>
          <p:nvPr userDrawn="1"/>
        </p:nvGraphicFramePr>
        <p:xfrm>
          <a:off x="627183" y="914578"/>
          <a:ext cx="1338537" cy="133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Pentagon 8"/>
          <p:cNvSpPr/>
          <p:nvPr userDrawn="1"/>
        </p:nvSpPr>
        <p:spPr>
          <a:xfrm>
            <a:off x="592853" y="928619"/>
            <a:ext cx="1235948" cy="96512"/>
          </a:xfrm>
          <a:prstGeom prst="homePlate">
            <a:avLst/>
          </a:prstGeom>
          <a:solidFill>
            <a:srgbClr val="27ABE2"/>
          </a:solidFill>
          <a:ln>
            <a:solidFill>
              <a:srgbClr val="27AB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image" Target="../media/image1.jpeg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37374" y="274319"/>
            <a:ext cx="12054625" cy="624077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45972" y="340867"/>
            <a:ext cx="4553585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001739"/>
                </a:solidFill>
                <a:latin typeface="Segoe UI Light" panose="020B0502040204020203"/>
                <a:cs typeface="Segoe UI Light" panose="020B0502040204020203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.svg"/><Relationship Id="rId5" Type="http://schemas.openxmlformats.org/officeDocument/2006/relationships/image" Target="../media/image26.png"/><Relationship Id="rId4" Type="http://schemas.openxmlformats.org/officeDocument/2006/relationships/hyperlink" Target="http://www.tutorcomp.com/" TargetMode="External"/><Relationship Id="rId3" Type="http://schemas.openxmlformats.org/officeDocument/2006/relationships/image" Target="../media/image25.png"/><Relationship Id="rId2" Type="http://schemas.openxmlformats.org/officeDocument/2006/relationships/hyperlink" Target="mailto:mkt@tutorcomp.com" TargetMode="External"/><Relationship Id="rId1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16.jpeg"/><Relationship Id="rId4" Type="http://schemas.openxmlformats.org/officeDocument/2006/relationships/image" Target="../media/image20.jpeg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23.jpeg"/><Relationship Id="rId3" Type="http://schemas.openxmlformats.org/officeDocument/2006/relationships/image" Target="../media/image22.jpeg"/><Relationship Id="rId2" Type="http://schemas.openxmlformats.org/officeDocument/2006/relationships/image" Target="../media/image14.jpeg"/><Relationship Id="rId1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1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4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3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0055" y="4782820"/>
            <a:ext cx="7994015" cy="1270000"/>
          </a:xfrm>
          <a:prstGeom prst="rect">
            <a:avLst/>
          </a:prstGeom>
        </p:spPr>
      </p:pic>
      <p:sp>
        <p:nvSpPr>
          <p:cNvPr id="16" name="object 5"/>
          <p:cNvSpPr/>
          <p:nvPr/>
        </p:nvSpPr>
        <p:spPr>
          <a:xfrm>
            <a:off x="9144000" y="634049"/>
            <a:ext cx="2270760" cy="7284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TextBox 17"/>
          <p:cNvSpPr txBox="1"/>
          <p:nvPr/>
        </p:nvSpPr>
        <p:spPr>
          <a:xfrm>
            <a:off x="5791200" y="3779645"/>
            <a:ext cx="48192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solidFill>
                  <a:srgbClr val="01173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Personalised</a:t>
            </a:r>
            <a:r>
              <a:rPr lang="en-US" sz="3000" b="1" dirty="0">
                <a:solidFill>
                  <a:srgbClr val="01173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virtual learning </a:t>
            </a:r>
            <a:endParaRPr lang="en-US" sz="3000" b="1" dirty="0">
              <a:solidFill>
                <a:srgbClr val="01173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Content Placeholder 5" descr="C:\Users\Rock\Documents\GitHub\TutorComp\Slide_CleanUp_2\Cover.jpgCover"/>
          <p:cNvPicPr>
            <a:picLocks noChangeAspect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-37465" y="-20637"/>
            <a:ext cx="12267565" cy="68999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45720" y="0"/>
            <a:ext cx="1223581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-45720" y="0"/>
            <a:ext cx="12235815" cy="14897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182154" y="557791"/>
            <a:ext cx="57233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Segoe UI Light" panose="020B0502040204020203" pitchFamily="34" charset="0"/>
              </a:rPr>
              <a:t>Language Training in subjects: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Segoe UI Light" panose="020B0502040204020203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516935" y="1946275"/>
            <a:ext cx="9053830" cy="2800985"/>
            <a:chOff x="2758" y="3065"/>
            <a:chExt cx="14258" cy="4411"/>
          </a:xfrm>
        </p:grpSpPr>
        <p:sp>
          <p:nvSpPr>
            <p:cNvPr id="12" name="Rounded Rectangle 11"/>
            <p:cNvSpPr/>
            <p:nvPr/>
          </p:nvSpPr>
          <p:spPr>
            <a:xfrm>
              <a:off x="10186" y="3065"/>
              <a:ext cx="6830" cy="840"/>
            </a:xfrm>
            <a:prstGeom prst="roundRect">
              <a:avLst/>
            </a:prstGeom>
            <a:solidFill>
              <a:srgbClr val="2EA8E4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20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758" y="4323"/>
              <a:ext cx="6830" cy="840"/>
            </a:xfrm>
            <a:prstGeom prst="roundRect">
              <a:avLst/>
            </a:prstGeom>
            <a:solidFill>
              <a:srgbClr val="2EA8E4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20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0186" y="4323"/>
              <a:ext cx="6830" cy="840"/>
            </a:xfrm>
            <a:prstGeom prst="roundRect">
              <a:avLst/>
            </a:prstGeom>
            <a:solidFill>
              <a:srgbClr val="2EA8E4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200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2758" y="5552"/>
              <a:ext cx="6830" cy="840"/>
            </a:xfrm>
            <a:prstGeom prst="roundRect">
              <a:avLst/>
            </a:prstGeom>
            <a:solidFill>
              <a:srgbClr val="2EA8E4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200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10186" y="5552"/>
              <a:ext cx="6830" cy="840"/>
            </a:xfrm>
            <a:prstGeom prst="roundRect">
              <a:avLst/>
            </a:prstGeom>
            <a:solidFill>
              <a:srgbClr val="2EA8E4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20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2758" y="6636"/>
              <a:ext cx="6830" cy="840"/>
            </a:xfrm>
            <a:prstGeom prst="roundRect">
              <a:avLst/>
            </a:prstGeom>
            <a:solidFill>
              <a:srgbClr val="2EA8E4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200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0186" y="6636"/>
              <a:ext cx="6830" cy="840"/>
            </a:xfrm>
            <a:prstGeom prst="roundRect">
              <a:avLst/>
            </a:prstGeom>
            <a:solidFill>
              <a:srgbClr val="2EA8E4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200"/>
            </a:p>
          </p:txBody>
        </p:sp>
        <p:sp>
          <p:nvSpPr>
            <p:cNvPr id="2" name="Rounded Rectangle 1"/>
            <p:cNvSpPr/>
            <p:nvPr/>
          </p:nvSpPr>
          <p:spPr>
            <a:xfrm>
              <a:off x="2758" y="3065"/>
              <a:ext cx="6830" cy="840"/>
            </a:xfrm>
            <a:prstGeom prst="roundRect">
              <a:avLst/>
            </a:prstGeom>
            <a:solidFill>
              <a:srgbClr val="2EA8E4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2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539" y="3224"/>
              <a:ext cx="4239" cy="5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Arabic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080" y="3194"/>
              <a:ext cx="4239" cy="5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English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088" y="4446"/>
              <a:ext cx="4223" cy="5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French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1539" y="4470"/>
              <a:ext cx="4239" cy="5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German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088" y="5663"/>
              <a:ext cx="4223" cy="5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Hindi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1627" y="5663"/>
              <a:ext cx="4064" cy="5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Sanskrit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088" y="6784"/>
              <a:ext cx="4223" cy="5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Spanish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1547" y="6765"/>
              <a:ext cx="4223" cy="5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Italian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object 2"/>
          <p:cNvSpPr/>
          <p:nvPr/>
        </p:nvSpPr>
        <p:spPr>
          <a:xfrm>
            <a:off x="10530840" y="6176770"/>
            <a:ext cx="1546859" cy="58674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30840" y="6176770"/>
            <a:ext cx="1546859" cy="58674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508497" y="5580634"/>
            <a:ext cx="18275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001739"/>
                </a:solidFill>
                <a:latin typeface="Segoe UI" panose="020B0502040204020203"/>
                <a:cs typeface="Segoe UI" panose="020B0502040204020203"/>
                <a:hlinkClick r:id="rId2"/>
              </a:rPr>
              <a:t>mkt@tutorcomp.com</a:t>
            </a:r>
            <a:endParaRPr sz="1400">
              <a:latin typeface="Segoe UI" panose="020B0502040204020203"/>
              <a:cs typeface="Segoe UI" panose="020B0502040204020203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36235" y="3797808"/>
            <a:ext cx="487679" cy="5379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569457" y="3826002"/>
            <a:ext cx="2373630" cy="137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032843"/>
                </a:solidFill>
                <a:latin typeface="Segoe UI" panose="020B0502040204020203"/>
                <a:cs typeface="Segoe UI" panose="020B0502040204020203"/>
              </a:rPr>
              <a:t>TutorComp</a:t>
            </a:r>
            <a:r>
              <a:rPr sz="1800" b="1" spc="-25" dirty="0">
                <a:solidFill>
                  <a:srgbClr val="032843"/>
                </a:solidFill>
                <a:latin typeface="Segoe UI" panose="020B0502040204020203"/>
                <a:cs typeface="Segoe UI" panose="020B0502040204020203"/>
              </a:rPr>
              <a:t> </a:t>
            </a:r>
            <a:r>
              <a:rPr sz="1800" b="1" dirty="0">
                <a:solidFill>
                  <a:srgbClr val="032843"/>
                </a:solidFill>
                <a:latin typeface="Segoe UI" panose="020B0502040204020203"/>
                <a:cs typeface="Segoe UI" panose="020B0502040204020203"/>
              </a:rPr>
              <a:t>Inc.</a:t>
            </a:r>
            <a:endParaRPr sz="1800">
              <a:latin typeface="Segoe UI" panose="020B0502040204020203"/>
              <a:cs typeface="Segoe UI" panose="020B0502040204020203"/>
            </a:endParaRPr>
          </a:p>
          <a:p>
            <a:pPr marL="12700">
              <a:lnSpc>
                <a:spcPts val="1675"/>
              </a:lnSpc>
              <a:spcBef>
                <a:spcPts val="2085"/>
              </a:spcBef>
            </a:pPr>
            <a:r>
              <a:rPr sz="1400" b="1" spc="-5" dirty="0">
                <a:solidFill>
                  <a:srgbClr val="001739"/>
                </a:solidFill>
                <a:latin typeface="Segoe UI" panose="020B0502040204020203"/>
                <a:cs typeface="Segoe UI" panose="020B0502040204020203"/>
              </a:rPr>
              <a:t>Registered Office</a:t>
            </a:r>
            <a:endParaRPr sz="1400">
              <a:latin typeface="Segoe UI" panose="020B0502040204020203"/>
              <a:cs typeface="Segoe UI" panose="020B0502040204020203"/>
            </a:endParaRPr>
          </a:p>
          <a:p>
            <a:pPr marL="12700">
              <a:lnSpc>
                <a:spcPts val="1555"/>
              </a:lnSpc>
            </a:pPr>
            <a:r>
              <a:rPr sz="1300" spc="-5" dirty="0">
                <a:solidFill>
                  <a:srgbClr val="001739"/>
                </a:solidFill>
                <a:latin typeface="Segoe UI" panose="020B0502040204020203"/>
                <a:cs typeface="Segoe UI" panose="020B0502040204020203"/>
              </a:rPr>
              <a:t>1862 E. </a:t>
            </a:r>
            <a:r>
              <a:rPr sz="1300" spc="-10" dirty="0">
                <a:solidFill>
                  <a:srgbClr val="001739"/>
                </a:solidFill>
                <a:latin typeface="Segoe UI" panose="020B0502040204020203"/>
                <a:cs typeface="Segoe UI" panose="020B0502040204020203"/>
              </a:rPr>
              <a:t>Belvidere </a:t>
            </a:r>
            <a:r>
              <a:rPr sz="1300" spc="-15" dirty="0">
                <a:solidFill>
                  <a:srgbClr val="001739"/>
                </a:solidFill>
                <a:latin typeface="Segoe UI" panose="020B0502040204020203"/>
                <a:cs typeface="Segoe UI" panose="020B0502040204020203"/>
              </a:rPr>
              <a:t>Rd, </a:t>
            </a:r>
            <a:r>
              <a:rPr sz="1300" spc="-10" dirty="0">
                <a:solidFill>
                  <a:srgbClr val="001739"/>
                </a:solidFill>
                <a:latin typeface="Segoe UI" panose="020B0502040204020203"/>
                <a:cs typeface="Segoe UI" panose="020B0502040204020203"/>
              </a:rPr>
              <a:t>Suite</a:t>
            </a:r>
            <a:r>
              <a:rPr sz="1300" spc="-25" dirty="0">
                <a:solidFill>
                  <a:srgbClr val="001739"/>
                </a:solidFill>
                <a:latin typeface="Segoe UI" panose="020B0502040204020203"/>
                <a:cs typeface="Segoe UI" panose="020B0502040204020203"/>
              </a:rPr>
              <a:t> </a:t>
            </a:r>
            <a:r>
              <a:rPr sz="1300" spc="-5" dirty="0">
                <a:solidFill>
                  <a:srgbClr val="001739"/>
                </a:solidFill>
                <a:latin typeface="Segoe UI" panose="020B0502040204020203"/>
                <a:cs typeface="Segoe UI" panose="020B0502040204020203"/>
              </a:rPr>
              <a:t>#108,</a:t>
            </a:r>
            <a:endParaRPr sz="1300">
              <a:latin typeface="Segoe UI" panose="020B0502040204020203"/>
              <a:cs typeface="Segoe UI" panose="020B0502040204020203"/>
            </a:endParaRPr>
          </a:p>
          <a:p>
            <a:pPr marL="12700" marR="869315">
              <a:lnSpc>
                <a:spcPct val="100000"/>
              </a:lnSpc>
            </a:pPr>
            <a:r>
              <a:rPr sz="1300" spc="-10" dirty="0">
                <a:solidFill>
                  <a:srgbClr val="001739"/>
                </a:solidFill>
                <a:latin typeface="Segoe UI" panose="020B0502040204020203"/>
                <a:cs typeface="Segoe UI" panose="020B0502040204020203"/>
              </a:rPr>
              <a:t>Grayslake, </a:t>
            </a:r>
            <a:r>
              <a:rPr sz="1300" spc="-5" dirty="0">
                <a:solidFill>
                  <a:srgbClr val="001739"/>
                </a:solidFill>
                <a:latin typeface="Segoe UI" panose="020B0502040204020203"/>
                <a:cs typeface="Segoe UI" panose="020B0502040204020203"/>
              </a:rPr>
              <a:t>IL- </a:t>
            </a:r>
            <a:r>
              <a:rPr sz="1300" spc="-10" dirty="0">
                <a:solidFill>
                  <a:srgbClr val="001739"/>
                </a:solidFill>
                <a:latin typeface="Segoe UI" panose="020B0502040204020203"/>
                <a:cs typeface="Segoe UI" panose="020B0502040204020203"/>
              </a:rPr>
              <a:t>60030.  USA</a:t>
            </a:r>
            <a:endParaRPr sz="1300">
              <a:latin typeface="Segoe UI" panose="020B0502040204020203"/>
              <a:cs typeface="Segoe UI" panose="020B0502040204020203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03717" y="4364482"/>
            <a:ext cx="211645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75"/>
              </a:lnSpc>
              <a:spcBef>
                <a:spcPts val="100"/>
              </a:spcBef>
            </a:pPr>
            <a:r>
              <a:rPr sz="1400" b="1" spc="-5" dirty="0">
                <a:solidFill>
                  <a:srgbClr val="212C58"/>
                </a:solidFill>
                <a:latin typeface="Segoe UI" panose="020B0502040204020203"/>
                <a:cs typeface="Segoe UI" panose="020B0502040204020203"/>
              </a:rPr>
              <a:t>Office</a:t>
            </a:r>
            <a:endParaRPr sz="1400">
              <a:latin typeface="Segoe UI" panose="020B0502040204020203"/>
              <a:cs typeface="Segoe UI" panose="020B0502040204020203"/>
            </a:endParaRPr>
          </a:p>
          <a:p>
            <a:pPr marL="12700">
              <a:lnSpc>
                <a:spcPts val="1555"/>
              </a:lnSpc>
            </a:pPr>
            <a:r>
              <a:rPr sz="1300" spc="-10" dirty="0">
                <a:solidFill>
                  <a:srgbClr val="212C58"/>
                </a:solidFill>
                <a:latin typeface="Segoe UI" panose="020B0502040204020203"/>
                <a:cs typeface="Segoe UI" panose="020B0502040204020203"/>
              </a:rPr>
              <a:t>Space </a:t>
            </a:r>
            <a:r>
              <a:rPr sz="1300" spc="-5" dirty="0">
                <a:solidFill>
                  <a:srgbClr val="212C58"/>
                </a:solidFill>
                <a:latin typeface="Segoe UI" panose="020B0502040204020203"/>
                <a:cs typeface="Segoe UI" panose="020B0502040204020203"/>
              </a:rPr>
              <a:t>No. 7, </a:t>
            </a:r>
            <a:r>
              <a:rPr sz="1300" spc="-10" dirty="0">
                <a:solidFill>
                  <a:srgbClr val="212C58"/>
                </a:solidFill>
                <a:latin typeface="Segoe UI" panose="020B0502040204020203"/>
                <a:cs typeface="Segoe UI" panose="020B0502040204020203"/>
              </a:rPr>
              <a:t>2nd</a:t>
            </a:r>
            <a:r>
              <a:rPr sz="1300" spc="5" dirty="0">
                <a:solidFill>
                  <a:srgbClr val="212C58"/>
                </a:solidFill>
                <a:latin typeface="Segoe UI" panose="020B0502040204020203"/>
                <a:cs typeface="Segoe UI" panose="020B0502040204020203"/>
              </a:rPr>
              <a:t> </a:t>
            </a:r>
            <a:r>
              <a:rPr sz="1300" spc="-25" dirty="0">
                <a:solidFill>
                  <a:srgbClr val="212C58"/>
                </a:solidFill>
                <a:latin typeface="Segoe UI" panose="020B0502040204020203"/>
                <a:cs typeface="Segoe UI" panose="020B0502040204020203"/>
              </a:rPr>
              <a:t>Floor,</a:t>
            </a:r>
            <a:endParaRPr sz="1300">
              <a:latin typeface="Segoe UI" panose="020B0502040204020203"/>
              <a:cs typeface="Segoe UI" panose="020B0502040204020203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300" spc="-15" dirty="0">
                <a:solidFill>
                  <a:srgbClr val="212C58"/>
                </a:solidFill>
                <a:latin typeface="Segoe UI" panose="020B0502040204020203"/>
                <a:cs typeface="Segoe UI" panose="020B0502040204020203"/>
              </a:rPr>
              <a:t>Park </a:t>
            </a:r>
            <a:r>
              <a:rPr sz="1300" spc="-10" dirty="0">
                <a:solidFill>
                  <a:srgbClr val="212C58"/>
                </a:solidFill>
                <a:latin typeface="Segoe UI" panose="020B0502040204020203"/>
                <a:cs typeface="Segoe UI" panose="020B0502040204020203"/>
              </a:rPr>
              <a:t>Office, </a:t>
            </a:r>
            <a:r>
              <a:rPr sz="1300" spc="-5" dirty="0">
                <a:solidFill>
                  <a:srgbClr val="212C58"/>
                </a:solidFill>
                <a:latin typeface="Segoe UI" panose="020B0502040204020203"/>
                <a:cs typeface="Segoe UI" panose="020B0502040204020203"/>
              </a:rPr>
              <a:t>Athulya </a:t>
            </a:r>
            <a:r>
              <a:rPr sz="1300" spc="-10" dirty="0">
                <a:solidFill>
                  <a:srgbClr val="212C58"/>
                </a:solidFill>
                <a:latin typeface="Segoe UI" panose="020B0502040204020203"/>
                <a:cs typeface="Segoe UI" panose="020B0502040204020203"/>
              </a:rPr>
              <a:t>Building,  </a:t>
            </a:r>
            <a:r>
              <a:rPr sz="1300" spc="-5" dirty="0">
                <a:solidFill>
                  <a:srgbClr val="212C58"/>
                </a:solidFill>
                <a:latin typeface="Segoe UI" panose="020B0502040204020203"/>
                <a:cs typeface="Segoe UI" panose="020B0502040204020203"/>
              </a:rPr>
              <a:t>Infopark, Kakkanad, </a:t>
            </a:r>
            <a:r>
              <a:rPr sz="1300" spc="-10" dirty="0">
                <a:solidFill>
                  <a:srgbClr val="212C58"/>
                </a:solidFill>
                <a:latin typeface="Segoe UI" panose="020B0502040204020203"/>
                <a:cs typeface="Segoe UI" panose="020B0502040204020203"/>
              </a:rPr>
              <a:t>Kerala  </a:t>
            </a:r>
            <a:r>
              <a:rPr sz="1300" spc="-5" dirty="0">
                <a:solidFill>
                  <a:srgbClr val="212C58"/>
                </a:solidFill>
                <a:latin typeface="Segoe UI" panose="020B0502040204020203"/>
                <a:cs typeface="Segoe UI" panose="020B0502040204020203"/>
              </a:rPr>
              <a:t>INDIA – </a:t>
            </a:r>
            <a:r>
              <a:rPr sz="1300" spc="-10" dirty="0">
                <a:solidFill>
                  <a:srgbClr val="212C58"/>
                </a:solidFill>
                <a:latin typeface="Segoe UI" panose="020B0502040204020203"/>
                <a:cs typeface="Segoe UI" panose="020B0502040204020203"/>
              </a:rPr>
              <a:t>682</a:t>
            </a:r>
            <a:r>
              <a:rPr sz="1300" dirty="0">
                <a:solidFill>
                  <a:srgbClr val="212C58"/>
                </a:solidFill>
                <a:latin typeface="Segoe UI" panose="020B0502040204020203"/>
                <a:cs typeface="Segoe UI" panose="020B0502040204020203"/>
              </a:rPr>
              <a:t> </a:t>
            </a:r>
            <a:r>
              <a:rPr sz="1300" spc="-10" dirty="0">
                <a:solidFill>
                  <a:srgbClr val="212C58"/>
                </a:solidFill>
                <a:latin typeface="Segoe UI" panose="020B0502040204020203"/>
                <a:cs typeface="Segoe UI" panose="020B0502040204020203"/>
              </a:rPr>
              <a:t>042</a:t>
            </a:r>
            <a:endParaRPr sz="1300">
              <a:latin typeface="Segoe UI" panose="020B0502040204020203"/>
              <a:cs typeface="Segoe UI" panose="020B0502040204020203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62898" y="5600191"/>
            <a:ext cx="17919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001739"/>
                </a:solidFill>
                <a:latin typeface="Segoe UI" panose="020B0502040204020203"/>
                <a:cs typeface="Segoe UI" panose="020B0502040204020203"/>
                <a:hlinkClick r:id="rId4"/>
              </a:rPr>
              <a:t>www.tutorcomp.com</a:t>
            </a:r>
            <a:endParaRPr sz="1400">
              <a:latin typeface="Segoe UI" panose="020B0502040204020203"/>
              <a:cs typeface="Segoe UI" panose="020B0502040204020203"/>
            </a:endParaRPr>
          </a:p>
        </p:txBody>
      </p:sp>
      <p:pic>
        <p:nvPicPr>
          <p:cNvPr id="10" name="Picture 9" descr="C:\Users\Rock\Documents\GitHub\WinApp\TutorComp\Government_of_Dubai_logo.svgGovernment_of_Dubai_logo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46530" y="4795520"/>
            <a:ext cx="2848610" cy="1030605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2081530" y="4297919"/>
            <a:ext cx="157924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Official Partner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416928"/>
            <a:ext cx="6941713" cy="44281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0" y="783660"/>
            <a:ext cx="12192000" cy="149589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12192000" cy="7727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84" y="138532"/>
            <a:ext cx="1863719" cy="49567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39653" y="3309712"/>
            <a:ext cx="59285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Our smart environment features collaborative teaching tools meant to engage and capture student’s rapt attention, by giving priority to teaching in student’s own pace and skill.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39653" y="4317162"/>
            <a:ext cx="592857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Our whiteboard allows clear audio-video calls for 1-on-1 and group sessions, where students and educators can connect from really any part of the world. 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Our platform not only guides students to become tech-competent in the most effective way, but also imparts them with immense live support from a qualified educator throughout their learning process.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53284" y="2747436"/>
            <a:ext cx="35699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What is our smart environment?</a:t>
            </a:r>
            <a:endParaRPr lang="en-US" sz="2000" dirty="0">
              <a:solidFill>
                <a:srgbClr val="0070C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170" y="3051461"/>
            <a:ext cx="4732879" cy="3879408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141668" y="885257"/>
            <a:ext cx="11900078" cy="1365159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39654" y="1035505"/>
            <a:ext cx="1119603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TutorComp</a:t>
            </a:r>
            <a:r>
              <a:rPr lang="en-US" sz="1600" dirty="0">
                <a:solidFill>
                  <a:srgbClr val="232D5A"/>
                </a:solidFill>
              </a:rPr>
              <a:t> is the online tutoring company providing personalized 1-on-1 and group tutoring sessions to K-12 students and adult learners all across the world. </a:t>
            </a:r>
            <a:endParaRPr lang="en-US" sz="1600" dirty="0">
              <a:solidFill>
                <a:srgbClr val="232D5A"/>
              </a:solidFill>
            </a:endParaRPr>
          </a:p>
          <a:p>
            <a:r>
              <a:rPr lang="en-US" sz="1600" dirty="0">
                <a:solidFill>
                  <a:srgbClr val="232D5A"/>
                </a:solidFill>
              </a:rPr>
              <a:t>Our virtual platform gives remarkable access to students and educators to connect and explore the joy of learning in a smart technology enabled environment.</a:t>
            </a:r>
            <a:endParaRPr lang="en-US" sz="1600" dirty="0">
              <a:solidFill>
                <a:srgbClr val="232D5A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0" y="2429807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iamond 22"/>
          <p:cNvSpPr/>
          <p:nvPr/>
        </p:nvSpPr>
        <p:spPr>
          <a:xfrm>
            <a:off x="426714" y="3438661"/>
            <a:ext cx="150688" cy="150688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iamond 23"/>
          <p:cNvSpPr/>
          <p:nvPr/>
        </p:nvSpPr>
        <p:spPr>
          <a:xfrm>
            <a:off x="377346" y="3438661"/>
            <a:ext cx="150688" cy="150688"/>
          </a:xfrm>
          <a:prstGeom prst="diamond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iamond 24"/>
          <p:cNvSpPr/>
          <p:nvPr/>
        </p:nvSpPr>
        <p:spPr>
          <a:xfrm>
            <a:off x="404397" y="4437629"/>
            <a:ext cx="150688" cy="150688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iamond 25"/>
          <p:cNvSpPr/>
          <p:nvPr/>
        </p:nvSpPr>
        <p:spPr>
          <a:xfrm>
            <a:off x="355029" y="4437629"/>
            <a:ext cx="150688" cy="150688"/>
          </a:xfrm>
          <a:prstGeom prst="diamond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iamond 26"/>
          <p:cNvSpPr/>
          <p:nvPr/>
        </p:nvSpPr>
        <p:spPr>
          <a:xfrm>
            <a:off x="371337" y="5433589"/>
            <a:ext cx="150688" cy="150688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iamond 27"/>
          <p:cNvSpPr/>
          <p:nvPr/>
        </p:nvSpPr>
        <p:spPr>
          <a:xfrm>
            <a:off x="321969" y="5433589"/>
            <a:ext cx="150688" cy="150688"/>
          </a:xfrm>
          <a:prstGeom prst="diamond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/>
          <p:cNvSpPr/>
          <p:nvPr/>
        </p:nvSpPr>
        <p:spPr>
          <a:xfrm>
            <a:off x="5530335" y="0"/>
            <a:ext cx="8574156" cy="6858000"/>
          </a:xfrm>
          <a:prstGeom prst="parallelogram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8825999" y="1425936"/>
            <a:ext cx="3205221" cy="1342688"/>
            <a:chOff x="8825997" y="1425936"/>
            <a:chExt cx="3205221" cy="1342688"/>
          </a:xfrm>
        </p:grpSpPr>
        <p:sp>
          <p:nvSpPr>
            <p:cNvPr id="5" name="TextBox 4"/>
            <p:cNvSpPr txBox="1"/>
            <p:nvPr/>
          </p:nvSpPr>
          <p:spPr>
            <a:xfrm>
              <a:off x="8825997" y="1425936"/>
              <a:ext cx="2965018" cy="571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000" b="1" dirty="0">
                <a:solidFill>
                  <a:srgbClr val="01173A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9099229" y="1676017"/>
              <a:ext cx="2931989" cy="10926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500" b="1" dirty="0">
                  <a:solidFill>
                    <a:srgbClr val="FF0000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popular</a:t>
              </a:r>
              <a:endParaRPr lang="en-US" sz="6500" b="1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7" name="Picture 4" descr="Related image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394" y="3204197"/>
            <a:ext cx="336580" cy="44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515750" y="3102158"/>
            <a:ext cx="4137883" cy="715089"/>
          </a:xfrm>
          <a:prstGeom prst="roundRect">
            <a:avLst/>
          </a:prstGeom>
          <a:solidFill>
            <a:srgbClr val="858585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Highly experienced tutors from 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different parts of the world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15747" y="3936073"/>
            <a:ext cx="4013183" cy="408623"/>
          </a:xfrm>
          <a:prstGeom prst="roundRect">
            <a:avLst/>
          </a:prstGeom>
          <a:solidFill>
            <a:srgbClr val="858585"/>
          </a:solidFill>
        </p:spPr>
        <p:txBody>
          <a:bodyPr wrap="square" rtlCol="0">
            <a:spAutoFit/>
          </a:bodyPr>
          <a:lstStyle/>
          <a:p>
            <a:pPr marL="43815">
              <a:lnSpc>
                <a:spcPct val="100000"/>
              </a:lnSpc>
              <a:spcBef>
                <a:spcPts val="2125"/>
              </a:spcBef>
            </a:pPr>
            <a:r>
              <a:rPr lang="en-US" spc="-5" dirty="0">
                <a:solidFill>
                  <a:schemeClr val="bg1"/>
                </a:solidFill>
                <a:latin typeface="Segoe UI" panose="020B0502040204020203"/>
                <a:cs typeface="Segoe UI" panose="020B0502040204020203"/>
              </a:rPr>
              <a:t>Subject </a:t>
            </a:r>
            <a:r>
              <a:rPr lang="en-US" spc="-10" dirty="0">
                <a:solidFill>
                  <a:schemeClr val="bg1"/>
                </a:solidFill>
                <a:latin typeface="Segoe UI" panose="020B0502040204020203"/>
                <a:cs typeface="Segoe UI" panose="020B0502040204020203"/>
              </a:rPr>
              <a:t>Materials </a:t>
            </a:r>
            <a:r>
              <a:rPr lang="en-US" dirty="0">
                <a:solidFill>
                  <a:schemeClr val="bg1"/>
                </a:solidFill>
                <a:latin typeface="Segoe UI" panose="020B0502040204020203"/>
                <a:cs typeface="Segoe UI" panose="020B0502040204020203"/>
              </a:rPr>
              <a:t>for </a:t>
            </a:r>
            <a:r>
              <a:rPr lang="en-US" spc="-5" dirty="0">
                <a:solidFill>
                  <a:schemeClr val="bg1"/>
                </a:solidFill>
                <a:latin typeface="Segoe UI" panose="020B0502040204020203"/>
                <a:cs typeface="Segoe UI" panose="020B0502040204020203"/>
              </a:rPr>
              <a:t>Every</a:t>
            </a:r>
            <a:r>
              <a:rPr lang="en-US" spc="-45" dirty="0">
                <a:solidFill>
                  <a:schemeClr val="bg1"/>
                </a:solidFill>
                <a:latin typeface="Segoe UI" panose="020B0502040204020203"/>
                <a:cs typeface="Segoe UI" panose="020B0502040204020203"/>
              </a:rPr>
              <a:t> </a:t>
            </a:r>
            <a:r>
              <a:rPr lang="en-US" spc="-5" dirty="0">
                <a:solidFill>
                  <a:schemeClr val="bg1"/>
                </a:solidFill>
                <a:latin typeface="Segoe UI" panose="020B0502040204020203"/>
                <a:cs typeface="Segoe UI" panose="020B0502040204020203"/>
              </a:rPr>
              <a:t>Class</a:t>
            </a:r>
            <a:endParaRPr lang="en-US" dirty="0">
              <a:solidFill>
                <a:schemeClr val="bg1"/>
              </a:solidFill>
              <a:latin typeface="Segoe UI" panose="020B0502040204020203"/>
              <a:cs typeface="Segoe UI" panose="020B0502040204020203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23971" y="4484629"/>
            <a:ext cx="3041252" cy="408623"/>
          </a:xfrm>
          <a:prstGeom prst="roundRect">
            <a:avLst/>
          </a:prstGeom>
          <a:solidFill>
            <a:srgbClr val="858585"/>
          </a:solidFill>
        </p:spPr>
        <p:txBody>
          <a:bodyPr wrap="square" rtlCol="0">
            <a:spAutoFit/>
          </a:bodyPr>
          <a:lstStyle/>
          <a:p>
            <a:pPr marL="39370">
              <a:lnSpc>
                <a:spcPct val="100000"/>
              </a:lnSpc>
            </a:pPr>
            <a:r>
              <a:rPr lang="en-US" spc="-5" dirty="0">
                <a:solidFill>
                  <a:schemeClr val="bg1"/>
                </a:solidFill>
                <a:latin typeface="Segoe UI" panose="020B0502040204020203"/>
                <a:cs typeface="Segoe UI" panose="020B0502040204020203"/>
              </a:rPr>
              <a:t>Past </a:t>
            </a:r>
            <a:r>
              <a:rPr lang="en-US" spc="-10" dirty="0">
                <a:solidFill>
                  <a:schemeClr val="bg1"/>
                </a:solidFill>
                <a:latin typeface="Segoe UI" panose="020B0502040204020203"/>
                <a:cs typeface="Segoe UI" panose="020B0502040204020203"/>
              </a:rPr>
              <a:t>Paper</a:t>
            </a:r>
            <a:r>
              <a:rPr lang="en-US" spc="-20" dirty="0">
                <a:solidFill>
                  <a:schemeClr val="bg1"/>
                </a:solidFill>
                <a:latin typeface="Segoe UI" panose="020B0502040204020203"/>
                <a:cs typeface="Segoe UI" panose="020B0502040204020203"/>
              </a:rPr>
              <a:t> D</a:t>
            </a:r>
            <a:r>
              <a:rPr lang="en-US" spc="-5" dirty="0">
                <a:solidFill>
                  <a:schemeClr val="bg1"/>
                </a:solidFill>
                <a:latin typeface="Segoe UI" panose="020B0502040204020203"/>
                <a:cs typeface="Segoe UI" panose="020B0502040204020203"/>
              </a:rPr>
              <a:t>iscussions</a:t>
            </a:r>
            <a:endParaRPr lang="en-US" dirty="0">
              <a:solidFill>
                <a:schemeClr val="bg1"/>
              </a:solidFill>
              <a:latin typeface="Segoe UI" panose="020B0502040204020203"/>
              <a:cs typeface="Segoe UI" panose="020B0502040204020203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23973" y="5011762"/>
            <a:ext cx="4004958" cy="408623"/>
          </a:xfrm>
          <a:prstGeom prst="roundRect">
            <a:avLst/>
          </a:prstGeom>
          <a:solidFill>
            <a:srgbClr val="858585"/>
          </a:solidFill>
        </p:spPr>
        <p:txBody>
          <a:bodyPr wrap="square" rtlCol="0">
            <a:spAutoFit/>
          </a:bodyPr>
          <a:lstStyle/>
          <a:p>
            <a:pPr marL="20320" marR="5080">
              <a:spcBef>
                <a:spcPts val="2110"/>
              </a:spcBef>
            </a:pPr>
            <a:r>
              <a:rPr lang="en-US" spc="-5" dirty="0">
                <a:solidFill>
                  <a:schemeClr val="bg1"/>
                </a:solidFill>
                <a:latin typeface="Segoe UI" panose="020B0502040204020203"/>
                <a:cs typeface="Segoe UI" panose="020B0502040204020203"/>
              </a:rPr>
              <a:t>Regular Practice Tests</a:t>
            </a:r>
            <a:endParaRPr lang="en-US" dirty="0">
              <a:solidFill>
                <a:schemeClr val="bg1"/>
              </a:solidFill>
              <a:latin typeface="Segoe UI" panose="020B0502040204020203"/>
              <a:cs typeface="Segoe UI" panose="020B0502040204020203"/>
            </a:endParaRPr>
          </a:p>
        </p:txBody>
      </p:sp>
      <p:pic>
        <p:nvPicPr>
          <p:cNvPr id="13" name="Picture 4" descr="Related image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394" y="3916194"/>
            <a:ext cx="336580" cy="44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Related image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333" y="4465736"/>
            <a:ext cx="336580" cy="44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Related image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333" y="5157944"/>
            <a:ext cx="336580" cy="44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/>
          <p:cNvGrpSpPr/>
          <p:nvPr/>
        </p:nvGrpSpPr>
        <p:grpSpPr>
          <a:xfrm>
            <a:off x="409986" y="290365"/>
            <a:ext cx="5923723" cy="6262835"/>
            <a:chOff x="570272" y="590228"/>
            <a:chExt cx="5923722" cy="6262835"/>
          </a:xfrm>
        </p:grpSpPr>
        <p:grpSp>
          <p:nvGrpSpPr>
            <p:cNvPr id="18" name="Group 17"/>
            <p:cNvGrpSpPr/>
            <p:nvPr/>
          </p:nvGrpSpPr>
          <p:grpSpPr>
            <a:xfrm>
              <a:off x="570272" y="590228"/>
              <a:ext cx="3628102" cy="1210301"/>
              <a:chOff x="570272" y="590228"/>
              <a:chExt cx="3628102" cy="1210301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570272" y="707922"/>
                <a:ext cx="3274141" cy="1092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500" b="1" dirty="0">
                    <a:solidFill>
                      <a:srgbClr val="01244C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we offer</a:t>
                </a:r>
                <a:endParaRPr lang="en-US" sz="6500" b="1" dirty="0">
                  <a:solidFill>
                    <a:srgbClr val="01244C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273278" y="590228"/>
                <a:ext cx="292509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b="1" dirty="0">
                    <a:solidFill>
                      <a:srgbClr val="455058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what</a:t>
                </a:r>
                <a:endParaRPr lang="en-US" sz="3000" b="1" dirty="0">
                  <a:solidFill>
                    <a:srgbClr val="455058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570272" y="1807023"/>
              <a:ext cx="5923722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500" dirty="0">
                  <a:solidFill>
                    <a:srgbClr val="455058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Expert coaching classes for</a:t>
              </a:r>
              <a:endParaRPr lang="en-US" sz="3500" dirty="0">
                <a:solidFill>
                  <a:srgbClr val="455058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1228516" y="2867277"/>
              <a:ext cx="3674008" cy="3985786"/>
              <a:chOff x="938892" y="3271660"/>
              <a:chExt cx="3674008" cy="3985786"/>
            </a:xfrm>
          </p:grpSpPr>
          <p:sp>
            <p:nvSpPr>
              <p:cNvPr id="23" name="Rounded Rectangle 22"/>
              <p:cNvSpPr/>
              <p:nvPr/>
            </p:nvSpPr>
            <p:spPr>
              <a:xfrm>
                <a:off x="2951552" y="6166750"/>
                <a:ext cx="1651819" cy="501445"/>
              </a:xfrm>
              <a:prstGeom prst="roundRect">
                <a:avLst/>
              </a:prstGeom>
              <a:solidFill>
                <a:srgbClr val="4550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7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NAPLAN</a:t>
                </a:r>
                <a:endParaRPr lang="en-US" sz="27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983654" y="4031349"/>
                <a:ext cx="1570863" cy="501445"/>
              </a:xfrm>
              <a:prstGeom prst="roundRect">
                <a:avLst/>
              </a:prstGeom>
              <a:solidFill>
                <a:srgbClr val="4550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7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TOEFL</a:t>
                </a:r>
                <a:endParaRPr lang="en-US" sz="27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>
                <a:off x="938892" y="6756001"/>
                <a:ext cx="3674008" cy="501445"/>
              </a:xfrm>
              <a:prstGeom prst="roundRect">
                <a:avLst/>
              </a:prstGeom>
              <a:solidFill>
                <a:srgbClr val="4550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7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SELECT ENTRY EXAMS</a:t>
                </a:r>
                <a:endParaRPr lang="en-US" sz="27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2961081" y="3271660"/>
                <a:ext cx="1651819" cy="501445"/>
              </a:xfrm>
              <a:prstGeom prst="roundRect">
                <a:avLst/>
              </a:prstGeom>
              <a:solidFill>
                <a:srgbClr val="4550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7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IELTS</a:t>
                </a:r>
                <a:endParaRPr lang="en-US" sz="27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31" name="Rounded Rectangle 30"/>
          <p:cNvSpPr/>
          <p:nvPr/>
        </p:nvSpPr>
        <p:spPr>
          <a:xfrm>
            <a:off x="1112992" y="2596180"/>
            <a:ext cx="1583377" cy="501445"/>
          </a:xfrm>
          <a:prstGeom prst="roundRect">
            <a:avLst/>
          </a:prstGeom>
          <a:solidFill>
            <a:srgbClr val="45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SAT</a:t>
            </a:r>
            <a:endParaRPr lang="en-US" sz="27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3090418" y="4062613"/>
            <a:ext cx="1651819" cy="501445"/>
          </a:xfrm>
          <a:prstGeom prst="roundRect">
            <a:avLst/>
          </a:prstGeom>
          <a:solidFill>
            <a:srgbClr val="45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ACT</a:t>
            </a:r>
            <a:endParaRPr lang="en-US" sz="27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3090419" y="3307302"/>
            <a:ext cx="1651819" cy="501445"/>
          </a:xfrm>
          <a:prstGeom prst="roundRect">
            <a:avLst/>
          </a:prstGeom>
          <a:solidFill>
            <a:srgbClr val="45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PSAT</a:t>
            </a:r>
            <a:endParaRPr lang="en-US" sz="27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055154" y="4035095"/>
            <a:ext cx="1583377" cy="525839"/>
          </a:xfrm>
          <a:prstGeom prst="roundRect">
            <a:avLst/>
          </a:prstGeom>
          <a:solidFill>
            <a:srgbClr val="45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IB</a:t>
            </a:r>
            <a:endParaRPr lang="en-US" sz="27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3090418" y="4817924"/>
            <a:ext cx="1651819" cy="501445"/>
          </a:xfrm>
          <a:prstGeom prst="roundRect">
            <a:avLst/>
          </a:prstGeom>
          <a:solidFill>
            <a:srgbClr val="45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JEE</a:t>
            </a:r>
            <a:endParaRPr lang="en-US" sz="27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object 11"/>
          <p:cNvSpPr/>
          <p:nvPr/>
        </p:nvSpPr>
        <p:spPr>
          <a:xfrm>
            <a:off x="7509699" y="5668100"/>
            <a:ext cx="4376485" cy="507947"/>
          </a:xfrm>
          <a:custGeom>
            <a:avLst/>
            <a:gdLst/>
            <a:ahLst/>
            <a:cxnLst/>
            <a:rect l="l" t="t" r="r" b="b"/>
            <a:pathLst>
              <a:path w="1682750" h="408939">
                <a:moveTo>
                  <a:pt x="1614424" y="0"/>
                </a:moveTo>
                <a:lnTo>
                  <a:pt x="68072" y="0"/>
                </a:lnTo>
                <a:lnTo>
                  <a:pt x="41576" y="5349"/>
                </a:lnTo>
                <a:lnTo>
                  <a:pt x="19938" y="19938"/>
                </a:lnTo>
                <a:lnTo>
                  <a:pt x="5349" y="41576"/>
                </a:lnTo>
                <a:lnTo>
                  <a:pt x="0" y="68071"/>
                </a:lnTo>
                <a:lnTo>
                  <a:pt x="0" y="340359"/>
                </a:lnTo>
                <a:lnTo>
                  <a:pt x="5349" y="366855"/>
                </a:lnTo>
                <a:lnTo>
                  <a:pt x="19938" y="388492"/>
                </a:lnTo>
                <a:lnTo>
                  <a:pt x="41576" y="403082"/>
                </a:lnTo>
                <a:lnTo>
                  <a:pt x="68072" y="408431"/>
                </a:lnTo>
                <a:lnTo>
                  <a:pt x="1614424" y="408431"/>
                </a:lnTo>
                <a:lnTo>
                  <a:pt x="1640919" y="403082"/>
                </a:lnTo>
                <a:lnTo>
                  <a:pt x="1662557" y="388492"/>
                </a:lnTo>
                <a:lnTo>
                  <a:pt x="1677146" y="366855"/>
                </a:lnTo>
                <a:lnTo>
                  <a:pt x="1682496" y="340359"/>
                </a:lnTo>
                <a:lnTo>
                  <a:pt x="1682496" y="68071"/>
                </a:lnTo>
                <a:lnTo>
                  <a:pt x="1677146" y="41576"/>
                </a:lnTo>
                <a:lnTo>
                  <a:pt x="1662557" y="19938"/>
                </a:lnTo>
                <a:lnTo>
                  <a:pt x="1640919" y="5349"/>
                </a:lnTo>
                <a:lnTo>
                  <a:pt x="1614424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9" name="object 16"/>
          <p:cNvSpPr/>
          <p:nvPr/>
        </p:nvSpPr>
        <p:spPr>
          <a:xfrm>
            <a:off x="7123176" y="5638800"/>
            <a:ext cx="336803" cy="4495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TextBox 39"/>
          <p:cNvSpPr txBox="1"/>
          <p:nvPr/>
        </p:nvSpPr>
        <p:spPr>
          <a:xfrm>
            <a:off x="7488927" y="5718385"/>
            <a:ext cx="4169672" cy="915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320" marR="5080">
              <a:spcBef>
                <a:spcPts val="2110"/>
              </a:spcBef>
            </a:pPr>
            <a:r>
              <a:rPr lang="en-US" spc="-5" dirty="0">
                <a:solidFill>
                  <a:schemeClr val="bg1"/>
                </a:solidFill>
                <a:latin typeface="Segoe UI" panose="020B0502040204020203"/>
                <a:cs typeface="Segoe UI" panose="020B0502040204020203"/>
              </a:rPr>
              <a:t>Instant Students Performance Reports</a:t>
            </a:r>
            <a:endParaRPr lang="en-US" spc="-5" dirty="0">
              <a:solidFill>
                <a:schemeClr val="bg1"/>
              </a:solidFill>
              <a:latin typeface="Segoe UI" panose="020B0502040204020203"/>
              <a:cs typeface="Segoe UI" panose="020B0502040204020203"/>
            </a:endParaRPr>
          </a:p>
          <a:p>
            <a:pPr marL="20320" marR="5080">
              <a:spcBef>
                <a:spcPts val="2110"/>
              </a:spcBef>
            </a:pPr>
            <a:endParaRPr lang="en-US" spc="-5" dirty="0">
              <a:solidFill>
                <a:schemeClr val="bg1"/>
              </a:solidFill>
              <a:latin typeface="Segoe UI" panose="020B0502040204020203"/>
              <a:cs typeface="Segoe UI" panose="020B0502040204020203"/>
            </a:endParaRPr>
          </a:p>
        </p:txBody>
      </p:sp>
      <p:sp>
        <p:nvSpPr>
          <p:cNvPr id="47" name="object 20"/>
          <p:cNvSpPr/>
          <p:nvPr/>
        </p:nvSpPr>
        <p:spPr>
          <a:xfrm>
            <a:off x="1044099" y="4806257"/>
            <a:ext cx="1628702" cy="501445"/>
          </a:xfrm>
          <a:custGeom>
            <a:avLst/>
            <a:gdLst/>
            <a:ahLst/>
            <a:cxnLst/>
            <a:rect l="l" t="t" r="r" b="b"/>
            <a:pathLst>
              <a:path w="1652270" h="501650">
                <a:moveTo>
                  <a:pt x="1568450" y="0"/>
                </a:moveTo>
                <a:lnTo>
                  <a:pt x="83566" y="0"/>
                </a:lnTo>
                <a:lnTo>
                  <a:pt x="51038" y="6574"/>
                </a:lnTo>
                <a:lnTo>
                  <a:pt x="24476" y="24495"/>
                </a:lnTo>
                <a:lnTo>
                  <a:pt x="6567" y="51059"/>
                </a:lnTo>
                <a:lnTo>
                  <a:pt x="0" y="83565"/>
                </a:lnTo>
                <a:lnTo>
                  <a:pt x="0" y="417829"/>
                </a:lnTo>
                <a:lnTo>
                  <a:pt x="6567" y="450336"/>
                </a:lnTo>
                <a:lnTo>
                  <a:pt x="24476" y="476900"/>
                </a:lnTo>
                <a:lnTo>
                  <a:pt x="51038" y="494821"/>
                </a:lnTo>
                <a:lnTo>
                  <a:pt x="83566" y="501395"/>
                </a:lnTo>
                <a:lnTo>
                  <a:pt x="1568450" y="501395"/>
                </a:lnTo>
                <a:lnTo>
                  <a:pt x="1600956" y="494821"/>
                </a:lnTo>
                <a:lnTo>
                  <a:pt x="1627520" y="476900"/>
                </a:lnTo>
                <a:lnTo>
                  <a:pt x="1645441" y="450336"/>
                </a:lnTo>
                <a:lnTo>
                  <a:pt x="1652016" y="417829"/>
                </a:lnTo>
                <a:lnTo>
                  <a:pt x="1652016" y="83565"/>
                </a:lnTo>
                <a:lnTo>
                  <a:pt x="1645441" y="51059"/>
                </a:lnTo>
                <a:lnTo>
                  <a:pt x="1627520" y="24495"/>
                </a:lnTo>
                <a:lnTo>
                  <a:pt x="1600956" y="6574"/>
                </a:lnTo>
                <a:lnTo>
                  <a:pt x="1568450" y="0"/>
                </a:lnTo>
                <a:close/>
              </a:path>
            </a:pathLst>
          </a:custGeom>
          <a:solidFill>
            <a:srgbClr val="455057"/>
          </a:solidFill>
        </p:spPr>
        <p:txBody>
          <a:bodyPr wrap="square" lIns="0" tIns="0" rIns="0" bIns="0" rtlCol="0"/>
          <a:lstStyle/>
          <a:p>
            <a:r>
              <a:rPr lang="en-IN" sz="2700" spc="-5" dirty="0">
                <a:solidFill>
                  <a:srgbClr val="FFFFFF"/>
                </a:solidFill>
                <a:latin typeface="Segoe UI" panose="020B0502040204020203"/>
                <a:cs typeface="Segoe UI" panose="020B0502040204020203"/>
              </a:rPr>
              <a:t>    NEET</a:t>
            </a:r>
            <a:endParaRPr sz="2700" dirty="0"/>
          </a:p>
        </p:txBody>
      </p:sp>
      <p:sp>
        <p:nvSpPr>
          <p:cNvPr id="48" name="Rounded Rectangle 34"/>
          <p:cNvSpPr/>
          <p:nvPr/>
        </p:nvSpPr>
        <p:spPr>
          <a:xfrm>
            <a:off x="1032036" y="5446134"/>
            <a:ext cx="1651819" cy="501445"/>
          </a:xfrm>
          <a:prstGeom prst="roundRect">
            <a:avLst/>
          </a:prstGeom>
          <a:solidFill>
            <a:srgbClr val="45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CAT</a:t>
            </a:r>
            <a:endParaRPr lang="en-US" sz="27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951209" y="1216863"/>
            <a:ext cx="37024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200" spc="5" dirty="0">
                <a:solidFill>
                  <a:srgbClr val="001739"/>
                </a:solidFill>
                <a:latin typeface="Segoe UI Light" panose="020B0502040204020203"/>
                <a:cs typeface="Segoe UI Light" panose="020B0502040204020203"/>
              </a:rPr>
              <a:t>why </a:t>
            </a:r>
            <a:r>
              <a:rPr lang="en-IN" sz="3200" dirty="0">
                <a:solidFill>
                  <a:srgbClr val="001739"/>
                </a:solidFill>
                <a:latin typeface="Segoe UI Light" panose="020B0502040204020203"/>
                <a:cs typeface="Segoe UI Light" panose="020B0502040204020203"/>
              </a:rPr>
              <a:t>our </a:t>
            </a:r>
            <a:r>
              <a:rPr lang="en-IN" sz="3200" spc="5" dirty="0">
                <a:solidFill>
                  <a:srgbClr val="001739"/>
                </a:solidFill>
                <a:latin typeface="Segoe UI Light" panose="020B0502040204020203"/>
                <a:cs typeface="Segoe UI Light" panose="020B0502040204020203"/>
              </a:rPr>
              <a:t>sessions</a:t>
            </a:r>
            <a:r>
              <a:rPr lang="en-IN" sz="3200" spc="-145" dirty="0">
                <a:solidFill>
                  <a:srgbClr val="001739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lang="en-IN" sz="3200" spc="-15" dirty="0">
                <a:solidFill>
                  <a:srgbClr val="001739"/>
                </a:solidFill>
                <a:latin typeface="Segoe UI Light" panose="020B0502040204020203"/>
                <a:cs typeface="Segoe UI Light" panose="020B0502040204020203"/>
              </a:rPr>
              <a:t>are</a:t>
            </a:r>
            <a:endParaRPr lang="en-IN" sz="3200" dirty="0">
              <a:latin typeface="Segoe UI Light" panose="020B0502040204020203"/>
              <a:cs typeface="Segoe UI Light" panose="020B0502040204020203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3403" y="0"/>
            <a:ext cx="65086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1173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how our </a:t>
            </a:r>
            <a:r>
              <a:rPr lang="en-US" sz="6000" b="1" dirty="0">
                <a:solidFill>
                  <a:srgbClr val="01173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</a:t>
            </a:r>
            <a:r>
              <a:rPr lang="en-US" sz="3000" b="1" dirty="0">
                <a:solidFill>
                  <a:srgbClr val="01173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works</a:t>
            </a:r>
            <a:endParaRPr lang="en-US" sz="3000" b="1" dirty="0">
              <a:solidFill>
                <a:srgbClr val="01173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4494" y="5578622"/>
            <a:ext cx="5783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C0000"/>
                </a:solidFill>
              </a:rPr>
              <a:t>Tutor connects to the class online from their location</a:t>
            </a:r>
            <a:endParaRPr lang="en-US" sz="2000" b="1" dirty="0">
              <a:solidFill>
                <a:srgbClr val="CC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06862" y="5580692"/>
            <a:ext cx="5585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3399"/>
                </a:solidFill>
              </a:rPr>
              <a:t>Student connects to the class from their home</a:t>
            </a:r>
            <a:endParaRPr lang="en-US" sz="2000" b="1" dirty="0">
              <a:solidFill>
                <a:srgbClr val="FF3399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076" y="2119059"/>
            <a:ext cx="4036454" cy="30998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37" y="2111361"/>
            <a:ext cx="4046476" cy="310758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64495" y="1107706"/>
            <a:ext cx="4267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Model 1 : </a:t>
            </a:r>
            <a:r>
              <a:rPr lang="en-US" sz="2800" u="sng" dirty="0">
                <a:solidFill>
                  <a:srgbClr val="339933"/>
                </a:solidFill>
              </a:rPr>
              <a:t>One-One Tutoring</a:t>
            </a:r>
            <a:endParaRPr lang="en-US" sz="2800" u="sng" dirty="0">
              <a:solidFill>
                <a:srgbClr val="339933"/>
              </a:solidFill>
            </a:endParaRPr>
          </a:p>
        </p:txBody>
      </p:sp>
      <p:sp>
        <p:nvSpPr>
          <p:cNvPr id="8" name="object 2"/>
          <p:cNvSpPr/>
          <p:nvPr/>
        </p:nvSpPr>
        <p:spPr>
          <a:xfrm>
            <a:off x="10530840" y="6176770"/>
            <a:ext cx="1546859" cy="5867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35508" y="1921764"/>
            <a:ext cx="2988564" cy="202996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474208" y="2200655"/>
            <a:ext cx="1437132" cy="13487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82295" y="3788486"/>
            <a:ext cx="8509000" cy="1320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68065" algn="l"/>
                <a:tab pos="7948295" algn="l"/>
              </a:tabLst>
            </a:pPr>
            <a:r>
              <a:rPr sz="8500" spc="-5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1	</a:t>
            </a:r>
            <a:r>
              <a:rPr sz="8500" spc="-5" dirty="0">
                <a:solidFill>
                  <a:srgbClr val="FF3399"/>
                </a:solidFill>
                <a:latin typeface="Calibri" panose="020F0502020204030204"/>
                <a:cs typeface="Calibri" panose="020F0502020204030204"/>
              </a:rPr>
              <a:t>2	</a:t>
            </a:r>
            <a:r>
              <a:rPr sz="8500" spc="-5" dirty="0">
                <a:solidFill>
                  <a:srgbClr val="339933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85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13231" y="4219194"/>
            <a:ext cx="251084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Tutor </a:t>
            </a:r>
            <a:r>
              <a:rPr sz="1800" spc="-20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takes </a:t>
            </a:r>
            <a:r>
              <a:rPr sz="1800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1800" spc="-5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class  online </a:t>
            </a:r>
            <a:r>
              <a:rPr sz="1800" spc="-10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from </a:t>
            </a:r>
            <a:r>
              <a:rPr lang="en-US" spc="-5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their</a:t>
            </a:r>
            <a:r>
              <a:rPr lang="en-US" spc="-55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 location</a:t>
            </a:r>
            <a:endParaRPr sz="1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11065" y="4219194"/>
            <a:ext cx="33515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3399"/>
                </a:solidFill>
                <a:latin typeface="Calibri" panose="020F0502020204030204"/>
                <a:cs typeface="Calibri" panose="020F0502020204030204"/>
              </a:rPr>
              <a:t>Class is </a:t>
            </a:r>
            <a:r>
              <a:rPr sz="1800" spc="-10" dirty="0">
                <a:solidFill>
                  <a:srgbClr val="FF3399"/>
                </a:solidFill>
                <a:latin typeface="Calibri" panose="020F0502020204030204"/>
                <a:cs typeface="Calibri" panose="020F0502020204030204"/>
              </a:rPr>
              <a:t>projected to </a:t>
            </a:r>
            <a:r>
              <a:rPr sz="1800" dirty="0">
                <a:solidFill>
                  <a:srgbClr val="FF3399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1800" spc="-5" dirty="0">
                <a:solidFill>
                  <a:srgbClr val="FF3399"/>
                </a:solidFill>
                <a:latin typeface="Calibri" panose="020F0502020204030204"/>
                <a:cs typeface="Calibri" panose="020F0502020204030204"/>
              </a:rPr>
              <a:t>classroom  screen </a:t>
            </a:r>
            <a:r>
              <a:rPr sz="1800" dirty="0">
                <a:solidFill>
                  <a:srgbClr val="FF3399"/>
                </a:solidFill>
                <a:latin typeface="Calibri" panose="020F0502020204030204"/>
                <a:cs typeface="Calibri" panose="020F0502020204030204"/>
              </a:rPr>
              <a:t>using </a:t>
            </a:r>
            <a:r>
              <a:rPr sz="1800" spc="-15" dirty="0" err="1">
                <a:solidFill>
                  <a:srgbClr val="FF3399"/>
                </a:solidFill>
                <a:latin typeface="Calibri" panose="020F0502020204030204"/>
                <a:cs typeface="Calibri" panose="020F0502020204030204"/>
              </a:rPr>
              <a:t>TutorComp</a:t>
            </a:r>
            <a:r>
              <a:rPr sz="1800" spc="-70" dirty="0">
                <a:solidFill>
                  <a:srgbClr val="FF3399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en-US" spc="-5" dirty="0">
                <a:solidFill>
                  <a:srgbClr val="FF3399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5" dirty="0">
                <a:solidFill>
                  <a:srgbClr val="FF3399"/>
                </a:solidFill>
                <a:latin typeface="Calibri" panose="020F0502020204030204"/>
                <a:cs typeface="Calibri" panose="020F0502020204030204"/>
              </a:rPr>
              <a:t>pplication</a:t>
            </a:r>
            <a:endParaRPr sz="1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06661" y="4219194"/>
            <a:ext cx="23717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339933"/>
                </a:solidFill>
                <a:latin typeface="Calibri" panose="020F0502020204030204"/>
                <a:cs typeface="Calibri" panose="020F0502020204030204"/>
              </a:rPr>
              <a:t>Students actively </a:t>
            </a:r>
            <a:r>
              <a:rPr sz="1800" spc="-15" dirty="0">
                <a:solidFill>
                  <a:srgbClr val="339933"/>
                </a:solidFill>
                <a:latin typeface="Calibri" panose="020F0502020204030204"/>
                <a:cs typeface="Calibri" panose="020F0502020204030204"/>
              </a:rPr>
              <a:t>interact  </a:t>
            </a:r>
            <a:r>
              <a:rPr sz="1800" spc="-5" dirty="0">
                <a:solidFill>
                  <a:srgbClr val="339933"/>
                </a:solidFill>
                <a:latin typeface="Calibri" panose="020F0502020204030204"/>
                <a:cs typeface="Calibri" panose="020F0502020204030204"/>
              </a:rPr>
              <a:t>with </a:t>
            </a:r>
            <a:r>
              <a:rPr sz="1800" dirty="0">
                <a:solidFill>
                  <a:srgbClr val="339933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1800" spc="-5" dirty="0">
                <a:solidFill>
                  <a:srgbClr val="339933"/>
                </a:solidFill>
                <a:latin typeface="Calibri" panose="020F0502020204030204"/>
                <a:cs typeface="Calibri" panose="020F0502020204030204"/>
              </a:rPr>
              <a:t>tutor in</a:t>
            </a:r>
            <a:r>
              <a:rPr sz="1800" spc="5" dirty="0">
                <a:solidFill>
                  <a:srgbClr val="33993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solidFill>
                  <a:srgbClr val="339933"/>
                </a:solidFill>
                <a:latin typeface="Calibri" panose="020F0502020204030204"/>
                <a:cs typeface="Calibri" panose="020F0502020204030204"/>
              </a:rPr>
              <a:t>class</a:t>
            </a:r>
            <a:endParaRPr sz="1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61332" y="1831848"/>
            <a:ext cx="3264408" cy="20863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494776" y="1789176"/>
            <a:ext cx="3275076" cy="20878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5600699"/>
            <a:ext cx="12192000" cy="1257300"/>
          </a:xfrm>
          <a:custGeom>
            <a:avLst/>
            <a:gdLst/>
            <a:ahLst/>
            <a:cxnLst/>
            <a:rect l="l" t="t" r="r" b="b"/>
            <a:pathLst>
              <a:path w="12192000" h="1257300">
                <a:moveTo>
                  <a:pt x="0" y="1257299"/>
                </a:moveTo>
                <a:lnTo>
                  <a:pt x="12192000" y="1257299"/>
                </a:lnTo>
                <a:lnTo>
                  <a:pt x="12192000" y="0"/>
                </a:lnTo>
                <a:lnTo>
                  <a:pt x="0" y="0"/>
                </a:lnTo>
                <a:lnTo>
                  <a:pt x="0" y="1257299"/>
                </a:lnTo>
                <a:close/>
              </a:path>
            </a:pathLst>
          </a:custGeom>
          <a:solidFill>
            <a:srgbClr val="D9D9D9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23163" y="5691936"/>
            <a:ext cx="10696575" cy="1017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b="0" spc="-5" dirty="0">
                <a:solidFill>
                  <a:srgbClr val="001739"/>
                </a:solidFill>
                <a:latin typeface="Segoe UI Light" panose="020B0502040204020203"/>
                <a:cs typeface="Segoe UI Light" panose="020B0502040204020203"/>
              </a:rPr>
              <a:t>Our </a:t>
            </a:r>
            <a:r>
              <a:rPr sz="3000" b="0" dirty="0">
                <a:solidFill>
                  <a:srgbClr val="001739"/>
                </a:solidFill>
                <a:latin typeface="Segoe UI Light" panose="020B0502040204020203"/>
                <a:cs typeface="Segoe UI Light" panose="020B0502040204020203"/>
              </a:rPr>
              <a:t>classes </a:t>
            </a:r>
            <a:r>
              <a:rPr sz="3500" b="0" spc="5" dirty="0">
                <a:solidFill>
                  <a:srgbClr val="FF0000"/>
                </a:solidFill>
                <a:latin typeface="Segoe UI Light" panose="020B0502040204020203"/>
                <a:cs typeface="Segoe UI Light" panose="020B0502040204020203"/>
              </a:rPr>
              <a:t>do not </a:t>
            </a:r>
            <a:r>
              <a:rPr sz="3500" b="0" dirty="0">
                <a:solidFill>
                  <a:srgbClr val="FF0000"/>
                </a:solidFill>
                <a:latin typeface="Segoe UI Light" panose="020B0502040204020203"/>
                <a:cs typeface="Segoe UI Light" panose="020B0502040204020203"/>
              </a:rPr>
              <a:t>intrude </a:t>
            </a:r>
            <a:r>
              <a:rPr sz="3500" b="0" spc="-5" dirty="0">
                <a:solidFill>
                  <a:srgbClr val="001739"/>
                </a:solidFill>
                <a:latin typeface="Segoe UI Light" panose="020B0502040204020203"/>
                <a:cs typeface="Segoe UI Light" panose="020B0502040204020203"/>
              </a:rPr>
              <a:t>or </a:t>
            </a:r>
            <a:r>
              <a:rPr sz="3500" b="0" dirty="0">
                <a:solidFill>
                  <a:srgbClr val="FF0000"/>
                </a:solidFill>
                <a:latin typeface="Segoe UI Light" panose="020B0502040204020203"/>
                <a:cs typeface="Segoe UI Light" panose="020B0502040204020203"/>
              </a:rPr>
              <a:t>disturb </a:t>
            </a:r>
            <a:r>
              <a:rPr sz="3000" b="0" dirty="0">
                <a:solidFill>
                  <a:srgbClr val="001739"/>
                </a:solidFill>
                <a:latin typeface="Segoe UI Light" panose="020B0502040204020203"/>
                <a:cs typeface="Segoe UI Light" panose="020B0502040204020203"/>
              </a:rPr>
              <a:t>the classes and </a:t>
            </a:r>
            <a:r>
              <a:rPr sz="3000" b="0" spc="-5" dirty="0">
                <a:solidFill>
                  <a:srgbClr val="001739"/>
                </a:solidFill>
                <a:latin typeface="Segoe UI Light" panose="020B0502040204020203"/>
                <a:cs typeface="Segoe UI Light" panose="020B0502040204020203"/>
              </a:rPr>
              <a:t>rhythm</a:t>
            </a:r>
            <a:r>
              <a:rPr sz="3000" b="0" spc="-145" dirty="0">
                <a:solidFill>
                  <a:srgbClr val="001739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3000" b="0" spc="-45" dirty="0">
                <a:solidFill>
                  <a:srgbClr val="001739"/>
                </a:solidFill>
                <a:latin typeface="Segoe UI Light" panose="020B0502040204020203"/>
                <a:cs typeface="Segoe UI Light" panose="020B0502040204020203"/>
              </a:rPr>
              <a:t>of  </a:t>
            </a:r>
            <a:r>
              <a:rPr sz="3000" b="0" spc="-5" dirty="0">
                <a:solidFill>
                  <a:srgbClr val="001739"/>
                </a:solidFill>
                <a:latin typeface="Segoe UI Light" panose="020B0502040204020203"/>
                <a:cs typeface="Segoe UI Light" panose="020B0502040204020203"/>
              </a:rPr>
              <a:t>school, rather supplements</a:t>
            </a:r>
            <a:r>
              <a:rPr sz="3000" b="0" spc="-50" dirty="0">
                <a:solidFill>
                  <a:srgbClr val="001739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3000" b="0" spc="-5" dirty="0">
                <a:solidFill>
                  <a:srgbClr val="001739"/>
                </a:solidFill>
                <a:latin typeface="Segoe UI Light" panose="020B0502040204020203"/>
                <a:cs typeface="Segoe UI Light" panose="020B0502040204020203"/>
              </a:rPr>
              <a:t>it.</a:t>
            </a:r>
            <a:endParaRPr sz="3000">
              <a:latin typeface="Segoe UI Light" panose="020B0502040204020203"/>
              <a:cs typeface="Segoe UI Light" panose="020B0502040204020203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3163" y="662802"/>
            <a:ext cx="650867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Model 2 : </a:t>
            </a:r>
            <a:r>
              <a:rPr lang="en-US" sz="2800" u="sng" dirty="0">
                <a:solidFill>
                  <a:srgbClr val="339933"/>
                </a:solidFill>
              </a:rPr>
              <a:t>Group Class</a:t>
            </a:r>
            <a:endParaRPr lang="en-US" sz="2800" u="sng" dirty="0">
              <a:solidFill>
                <a:srgbClr val="339933"/>
              </a:solidFill>
            </a:endParaRPr>
          </a:p>
          <a:p>
            <a:endParaRPr lang="en-US" sz="2800" b="1" dirty="0">
              <a:solidFill>
                <a:srgbClr val="01173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object 2"/>
          <p:cNvSpPr/>
          <p:nvPr/>
        </p:nvSpPr>
        <p:spPr>
          <a:xfrm>
            <a:off x="10530840" y="6176770"/>
            <a:ext cx="1546859" cy="5867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pic>
        <p:nvPicPr>
          <p:cNvPr id="16" name="Picture 6" descr="Related imag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7"/>
          <a:stretch>
            <a:fillRect/>
          </a:stretch>
        </p:blipFill>
        <p:spPr bwMode="auto">
          <a:xfrm>
            <a:off x="8512184" y="1793738"/>
            <a:ext cx="3267771" cy="206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3404" y="210918"/>
            <a:ext cx="6508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Model 3 : </a:t>
            </a:r>
            <a:r>
              <a:rPr lang="en-US" sz="2800" u="sng" dirty="0">
                <a:solidFill>
                  <a:srgbClr val="339933"/>
                </a:solidFill>
              </a:rPr>
              <a:t>Group Class</a:t>
            </a:r>
            <a:endParaRPr lang="en-US" sz="2800" u="sng" dirty="0">
              <a:solidFill>
                <a:srgbClr val="339933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66703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C0000"/>
                </a:solidFill>
              </a:rPr>
              <a:t>Tutor connects to the class online from their location</a:t>
            </a:r>
            <a:endParaRPr lang="en-US" sz="2000" b="1" dirty="0">
              <a:solidFill>
                <a:srgbClr val="CC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96340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39933"/>
                </a:solidFill>
              </a:rPr>
              <a:t>Students connect to the class from their own respective locations</a:t>
            </a:r>
            <a:endParaRPr lang="en-US" b="1" dirty="0">
              <a:solidFill>
                <a:srgbClr val="339933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417" y="233808"/>
            <a:ext cx="3193245" cy="24523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86" y="3288539"/>
            <a:ext cx="2688288" cy="206453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206" y="3288539"/>
            <a:ext cx="2666673" cy="204793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628" y="3243407"/>
            <a:ext cx="2653899" cy="20381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599502" y="5557606"/>
            <a:ext cx="10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Student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22783" y="5419106"/>
            <a:ext cx="1093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Student 2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682574" y="5423727"/>
            <a:ext cx="1307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Student…’n’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15" name="object 2"/>
          <p:cNvSpPr/>
          <p:nvPr/>
        </p:nvSpPr>
        <p:spPr>
          <a:xfrm>
            <a:off x="10530840" y="6176770"/>
            <a:ext cx="1546859" cy="5867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arallelogram 25"/>
          <p:cNvSpPr/>
          <p:nvPr/>
        </p:nvSpPr>
        <p:spPr>
          <a:xfrm>
            <a:off x="6853415" y="0"/>
            <a:ext cx="8370304" cy="6858000"/>
          </a:xfrm>
          <a:prstGeom prst="parallelogram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3405" y="210918"/>
            <a:ext cx="48192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1173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our </a:t>
            </a:r>
            <a:r>
              <a:rPr lang="en-US" sz="6000" b="1" dirty="0">
                <a:solidFill>
                  <a:srgbClr val="01173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</a:t>
            </a:r>
            <a:r>
              <a:rPr lang="en-US" sz="3000" b="1" dirty="0">
                <a:solidFill>
                  <a:srgbClr val="01173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details</a:t>
            </a:r>
            <a:endParaRPr lang="en-US" sz="3000" b="1" dirty="0">
              <a:solidFill>
                <a:srgbClr val="01173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710527" y="2609885"/>
            <a:ext cx="32796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6000" dirty="0">
                <a:solidFill>
                  <a:srgbClr val="01173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 bring</a:t>
            </a:r>
            <a:endParaRPr lang="en-US" sz="6000" dirty="0">
              <a:solidFill>
                <a:srgbClr val="01173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82822" y="3429000"/>
            <a:ext cx="43534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dirty="0">
                <a:solidFill>
                  <a:srgbClr val="01173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expert tutors from </a:t>
            </a:r>
            <a:r>
              <a:rPr lang="en-US" sz="3000" b="1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Europe, US, INDIA </a:t>
            </a:r>
            <a:r>
              <a:rPr lang="en-US" sz="3000" dirty="0">
                <a:solidFill>
                  <a:srgbClr val="01173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 your school campus!</a:t>
            </a:r>
            <a:endParaRPr lang="en-US" sz="3000" dirty="0">
              <a:solidFill>
                <a:srgbClr val="01173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55805" y="1389699"/>
            <a:ext cx="58351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CC0000"/>
                </a:solidFill>
              </a:rPr>
              <a:t>Exclusive Course Materials</a:t>
            </a:r>
            <a:endParaRPr lang="en-US" sz="1600" b="1" dirty="0">
              <a:solidFill>
                <a:srgbClr val="CC0000"/>
              </a:solidFill>
            </a:endParaRPr>
          </a:p>
          <a:p>
            <a:r>
              <a:rPr lang="en-US" sz="1600" dirty="0">
                <a:solidFill>
                  <a:srgbClr val="222C59"/>
                </a:solidFill>
              </a:rPr>
              <a:t>Classroom tutoring complemented by course materials that focuses on both concepts and techniques of problem solving.</a:t>
            </a:r>
            <a:endParaRPr lang="en-US" sz="1600" dirty="0">
              <a:solidFill>
                <a:srgbClr val="222C59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403404" y="1472381"/>
            <a:ext cx="0" cy="727642"/>
          </a:xfrm>
          <a:prstGeom prst="line">
            <a:avLst/>
          </a:prstGeom>
          <a:ln w="50800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555805" y="2370958"/>
            <a:ext cx="595050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3399"/>
                </a:solidFill>
              </a:rPr>
              <a:t>Covers All Topics</a:t>
            </a:r>
            <a:endParaRPr lang="en-US" sz="1600" b="1" dirty="0">
              <a:solidFill>
                <a:srgbClr val="FF3399"/>
              </a:solidFill>
            </a:endParaRPr>
          </a:p>
          <a:p>
            <a:r>
              <a:rPr lang="en-US" sz="1600" dirty="0">
                <a:solidFill>
                  <a:srgbClr val="222C59"/>
                </a:solidFill>
              </a:rPr>
              <a:t>Integrated and comprehensive coverage of all related subjects with separate course materials for all major test preparation courses.</a:t>
            </a:r>
            <a:endParaRPr lang="en-US" sz="1600" dirty="0">
              <a:solidFill>
                <a:srgbClr val="222C59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403404" y="2453640"/>
            <a:ext cx="0" cy="727642"/>
          </a:xfrm>
          <a:prstGeom prst="line">
            <a:avLst/>
          </a:prstGeom>
          <a:ln w="5080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55805" y="3379694"/>
            <a:ext cx="595050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34B2E4"/>
                </a:solidFill>
              </a:rPr>
              <a:t>Regular Tests</a:t>
            </a:r>
            <a:endParaRPr lang="en-US" sz="1600" b="1" dirty="0">
              <a:solidFill>
                <a:srgbClr val="34B2E4"/>
              </a:solidFill>
            </a:endParaRPr>
          </a:p>
          <a:p>
            <a:r>
              <a:rPr lang="en-US" sz="1600" dirty="0">
                <a:solidFill>
                  <a:srgbClr val="222C59"/>
                </a:solidFill>
              </a:rPr>
              <a:t>Regular practice tests in all lessons, along with instant student performance report.</a:t>
            </a:r>
            <a:endParaRPr lang="en-US" sz="1600" dirty="0">
              <a:solidFill>
                <a:srgbClr val="222C59"/>
              </a:solidFill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403404" y="3462376"/>
            <a:ext cx="0" cy="727642"/>
          </a:xfrm>
          <a:prstGeom prst="line">
            <a:avLst/>
          </a:prstGeom>
          <a:ln w="50800">
            <a:solidFill>
              <a:srgbClr val="34B2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55805" y="4417668"/>
            <a:ext cx="54962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9900"/>
                </a:solidFill>
              </a:rPr>
              <a:t>Homework &amp; Assignments</a:t>
            </a:r>
            <a:endParaRPr lang="en-US" sz="1600" b="1" dirty="0">
              <a:solidFill>
                <a:srgbClr val="FF9900"/>
              </a:solidFill>
            </a:endParaRPr>
          </a:p>
          <a:p>
            <a:r>
              <a:rPr lang="en-US" sz="1600" dirty="0">
                <a:solidFill>
                  <a:srgbClr val="222C59"/>
                </a:solidFill>
              </a:rPr>
              <a:t>Regular homework and assignments to brush up and polish student’s grasp on the subjects.</a:t>
            </a:r>
            <a:endParaRPr lang="en-US" sz="1600" dirty="0">
              <a:solidFill>
                <a:srgbClr val="222C59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403404" y="4500350"/>
            <a:ext cx="0" cy="727642"/>
          </a:xfrm>
          <a:prstGeom prst="line">
            <a:avLst/>
          </a:prstGeom>
          <a:ln w="508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55805" y="5466626"/>
            <a:ext cx="570431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339933"/>
                </a:solidFill>
              </a:rPr>
              <a:t>Collaborating Learning using Technology</a:t>
            </a:r>
            <a:endParaRPr lang="en-US" sz="1600" b="1" dirty="0">
              <a:solidFill>
                <a:srgbClr val="339933"/>
              </a:solidFill>
            </a:endParaRPr>
          </a:p>
          <a:p>
            <a:r>
              <a:rPr lang="en-US" sz="1600" dirty="0">
                <a:solidFill>
                  <a:srgbClr val="222C59"/>
                </a:solidFill>
              </a:rPr>
              <a:t>Online group class with an expert tutor improves student learning, supports peer discussion, and motivates them to achieve better results.</a:t>
            </a:r>
            <a:endParaRPr lang="en-US" sz="1600" dirty="0">
              <a:solidFill>
                <a:srgbClr val="222C59"/>
              </a:solidFill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403404" y="5549309"/>
            <a:ext cx="0" cy="727642"/>
          </a:xfrm>
          <a:prstGeom prst="line">
            <a:avLst/>
          </a:prstGeom>
          <a:ln w="50800">
            <a:solidFill>
              <a:srgbClr val="33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Image result for guaranteed clipart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621" y="1894166"/>
            <a:ext cx="847063" cy="78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bject 2"/>
          <p:cNvSpPr/>
          <p:nvPr/>
        </p:nvSpPr>
        <p:spPr>
          <a:xfrm>
            <a:off x="10530840" y="6176770"/>
            <a:ext cx="1546859" cy="5867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5" dirty="0"/>
              <a:t>why </a:t>
            </a:r>
            <a:r>
              <a:rPr dirty="0"/>
              <a:t>sch</a:t>
            </a:r>
            <a:r>
              <a:rPr lang="en-IN" dirty="0" err="1"/>
              <a:t>ools</a:t>
            </a:r>
            <a:r>
              <a:rPr spc="-50" dirty="0"/>
              <a:t> </a:t>
            </a:r>
            <a:r>
              <a:rPr sz="3200" dirty="0"/>
              <a:t>choose</a:t>
            </a:r>
            <a:endParaRPr sz="3200" dirty="0"/>
          </a:p>
        </p:txBody>
      </p:sp>
      <p:sp>
        <p:nvSpPr>
          <p:cNvPr id="3" name="object 3"/>
          <p:cNvSpPr/>
          <p:nvPr/>
        </p:nvSpPr>
        <p:spPr>
          <a:xfrm>
            <a:off x="844296" y="2028444"/>
            <a:ext cx="336803" cy="44957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60347" y="2028444"/>
            <a:ext cx="6015355" cy="408940"/>
          </a:xfrm>
          <a:custGeom>
            <a:avLst/>
            <a:gdLst/>
            <a:ahLst/>
            <a:cxnLst/>
            <a:rect l="l" t="t" r="r" b="b"/>
            <a:pathLst>
              <a:path w="6015355" h="408939">
                <a:moveTo>
                  <a:pt x="5947156" y="0"/>
                </a:moveTo>
                <a:lnTo>
                  <a:pt x="68072" y="0"/>
                </a:lnTo>
                <a:lnTo>
                  <a:pt x="41576" y="5349"/>
                </a:lnTo>
                <a:lnTo>
                  <a:pt x="19938" y="19938"/>
                </a:lnTo>
                <a:lnTo>
                  <a:pt x="5349" y="41576"/>
                </a:lnTo>
                <a:lnTo>
                  <a:pt x="0" y="68071"/>
                </a:lnTo>
                <a:lnTo>
                  <a:pt x="0" y="340359"/>
                </a:lnTo>
                <a:lnTo>
                  <a:pt x="5349" y="366855"/>
                </a:lnTo>
                <a:lnTo>
                  <a:pt x="19939" y="388492"/>
                </a:lnTo>
                <a:lnTo>
                  <a:pt x="41576" y="403082"/>
                </a:lnTo>
                <a:lnTo>
                  <a:pt x="68072" y="408431"/>
                </a:lnTo>
                <a:lnTo>
                  <a:pt x="5947156" y="408431"/>
                </a:lnTo>
                <a:lnTo>
                  <a:pt x="5973651" y="403082"/>
                </a:lnTo>
                <a:lnTo>
                  <a:pt x="5995289" y="388492"/>
                </a:lnTo>
                <a:lnTo>
                  <a:pt x="6009878" y="366855"/>
                </a:lnTo>
                <a:lnTo>
                  <a:pt x="6015228" y="340359"/>
                </a:lnTo>
                <a:lnTo>
                  <a:pt x="6015228" y="68071"/>
                </a:lnTo>
                <a:lnTo>
                  <a:pt x="6009878" y="41576"/>
                </a:lnTo>
                <a:lnTo>
                  <a:pt x="5995289" y="19938"/>
                </a:lnTo>
                <a:lnTo>
                  <a:pt x="5973651" y="5349"/>
                </a:lnTo>
                <a:lnTo>
                  <a:pt x="5947156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59535" y="870280"/>
            <a:ext cx="5066030" cy="1504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14985" algn="ctr">
              <a:lnSpc>
                <a:spcPct val="100000"/>
              </a:lnSpc>
              <a:spcBef>
                <a:spcPts val="105"/>
              </a:spcBef>
            </a:pPr>
            <a:r>
              <a:rPr sz="6500" b="0" spc="10" dirty="0">
                <a:solidFill>
                  <a:srgbClr val="001739"/>
                </a:solidFill>
                <a:latin typeface="Segoe UI Light" panose="020B0502040204020203"/>
                <a:cs typeface="Segoe UI Light" panose="020B0502040204020203"/>
              </a:rPr>
              <a:t>us</a:t>
            </a:r>
            <a:endParaRPr sz="6500">
              <a:latin typeface="Segoe UI Light" panose="020B0502040204020203"/>
              <a:cs typeface="Segoe UI Light" panose="020B0502040204020203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1800" dirty="0">
                <a:solidFill>
                  <a:srgbClr val="FFFFFF"/>
                </a:solidFill>
                <a:latin typeface="Segoe UI" panose="020B0502040204020203"/>
                <a:cs typeface="Segoe UI" panose="020B0502040204020203"/>
              </a:rPr>
              <a:t>Our </a:t>
            </a:r>
            <a:r>
              <a:rPr sz="1800" spc="-10" dirty="0">
                <a:solidFill>
                  <a:srgbClr val="FFFFFF"/>
                </a:solidFill>
                <a:latin typeface="Segoe UI" panose="020B0502040204020203"/>
                <a:cs typeface="Segoe UI" panose="020B0502040204020203"/>
              </a:rPr>
              <a:t>program </a:t>
            </a:r>
            <a:r>
              <a:rPr sz="1800" spc="-5" dirty="0">
                <a:solidFill>
                  <a:srgbClr val="FFFFFF"/>
                </a:solidFill>
                <a:latin typeface="Segoe UI" panose="020B0502040204020203"/>
                <a:cs typeface="Segoe UI" panose="020B0502040204020203"/>
              </a:rPr>
              <a:t>supplements </a:t>
            </a:r>
            <a:r>
              <a:rPr sz="1800" dirty="0">
                <a:solidFill>
                  <a:srgbClr val="FFFFFF"/>
                </a:solidFill>
                <a:latin typeface="Segoe UI" panose="020B0502040204020203"/>
                <a:cs typeface="Segoe UI" panose="020B0502040204020203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Segoe UI" panose="020B0502040204020203"/>
                <a:cs typeface="Segoe UI" panose="020B0502040204020203"/>
              </a:rPr>
              <a:t>teaching in</a:t>
            </a:r>
            <a:r>
              <a:rPr sz="1800" spc="-80" dirty="0">
                <a:solidFill>
                  <a:srgbClr val="FFFFFF"/>
                </a:solidFill>
                <a:latin typeface="Segoe UI" panose="020B0502040204020203"/>
                <a:cs typeface="Segoe UI" panose="020B0502040204020203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" panose="020B0502040204020203"/>
                <a:cs typeface="Segoe UI" panose="020B0502040204020203"/>
              </a:rPr>
              <a:t>schools</a:t>
            </a:r>
            <a:endParaRPr sz="1800">
              <a:latin typeface="Segoe UI" panose="020B0502040204020203"/>
              <a:cs typeface="Segoe UI" panose="020B0502040204020203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75576" y="0"/>
            <a:ext cx="4916805" cy="6858000"/>
          </a:xfrm>
          <a:custGeom>
            <a:avLst/>
            <a:gdLst/>
            <a:ahLst/>
            <a:cxnLst/>
            <a:rect l="l" t="t" r="r" b="b"/>
            <a:pathLst>
              <a:path w="4916805" h="6858000">
                <a:moveTo>
                  <a:pt x="4916424" y="0"/>
                </a:moveTo>
                <a:lnTo>
                  <a:pt x="0" y="0"/>
                </a:lnTo>
                <a:lnTo>
                  <a:pt x="1341754" y="6857998"/>
                </a:lnTo>
                <a:lnTo>
                  <a:pt x="4916424" y="6857998"/>
                </a:lnTo>
                <a:lnTo>
                  <a:pt x="4916424" y="0"/>
                </a:lnTo>
                <a:close/>
              </a:path>
            </a:pathLst>
          </a:custGeom>
          <a:solidFill>
            <a:srgbClr val="D9D9D9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44296" y="2788920"/>
            <a:ext cx="336803" cy="44957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60475" y="2656205"/>
            <a:ext cx="6015355" cy="715010"/>
          </a:xfrm>
          <a:custGeom>
            <a:avLst/>
            <a:gdLst/>
            <a:ahLst/>
            <a:cxnLst/>
            <a:rect l="l" t="t" r="r" b="b"/>
            <a:pathLst>
              <a:path w="6320155" h="715010">
                <a:moveTo>
                  <a:pt x="6200902" y="0"/>
                </a:moveTo>
                <a:lnTo>
                  <a:pt x="119126" y="0"/>
                </a:lnTo>
                <a:lnTo>
                  <a:pt x="72759" y="9362"/>
                </a:lnTo>
                <a:lnTo>
                  <a:pt x="34893" y="34893"/>
                </a:lnTo>
                <a:lnTo>
                  <a:pt x="9362" y="72759"/>
                </a:lnTo>
                <a:lnTo>
                  <a:pt x="0" y="119125"/>
                </a:lnTo>
                <a:lnTo>
                  <a:pt x="0" y="595629"/>
                </a:lnTo>
                <a:lnTo>
                  <a:pt x="9362" y="641996"/>
                </a:lnTo>
                <a:lnTo>
                  <a:pt x="34893" y="679862"/>
                </a:lnTo>
                <a:lnTo>
                  <a:pt x="72759" y="705393"/>
                </a:lnTo>
                <a:lnTo>
                  <a:pt x="119126" y="714755"/>
                </a:lnTo>
                <a:lnTo>
                  <a:pt x="6200902" y="714755"/>
                </a:lnTo>
                <a:lnTo>
                  <a:pt x="6247268" y="705393"/>
                </a:lnTo>
                <a:lnTo>
                  <a:pt x="6285134" y="679862"/>
                </a:lnTo>
                <a:lnTo>
                  <a:pt x="6310665" y="641996"/>
                </a:lnTo>
                <a:lnTo>
                  <a:pt x="6320028" y="595629"/>
                </a:lnTo>
                <a:lnTo>
                  <a:pt x="6320028" y="119125"/>
                </a:lnTo>
                <a:lnTo>
                  <a:pt x="6310665" y="72759"/>
                </a:lnTo>
                <a:lnTo>
                  <a:pt x="6285134" y="34893"/>
                </a:lnTo>
                <a:lnTo>
                  <a:pt x="6247268" y="9362"/>
                </a:lnTo>
                <a:lnTo>
                  <a:pt x="6200902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374394" y="2718308"/>
            <a:ext cx="56000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Segoe UI" panose="020B0502040204020203"/>
                <a:cs typeface="Segoe UI" panose="020B0502040204020203"/>
              </a:rPr>
              <a:t>Our </a:t>
            </a:r>
            <a:r>
              <a:rPr sz="1800" spc="-5" dirty="0">
                <a:solidFill>
                  <a:srgbClr val="FFFFFF"/>
                </a:solidFill>
                <a:latin typeface="Segoe UI" panose="020B0502040204020203"/>
                <a:cs typeface="Segoe UI" panose="020B0502040204020203"/>
              </a:rPr>
              <a:t>tutors </a:t>
            </a:r>
            <a:r>
              <a:rPr sz="1800" dirty="0">
                <a:solidFill>
                  <a:srgbClr val="FFFFFF"/>
                </a:solidFill>
                <a:latin typeface="Segoe UI" panose="020B0502040204020203"/>
                <a:cs typeface="Segoe UI" panose="020B0502040204020203"/>
              </a:rPr>
              <a:t>do not </a:t>
            </a:r>
            <a:r>
              <a:rPr sz="1800" spc="-5" dirty="0">
                <a:solidFill>
                  <a:srgbClr val="FFFFFF"/>
                </a:solidFill>
                <a:latin typeface="Segoe UI" panose="020B0502040204020203"/>
                <a:cs typeface="Segoe UI" panose="020B0502040204020203"/>
              </a:rPr>
              <a:t>disturb </a:t>
            </a:r>
            <a:r>
              <a:rPr sz="1800" dirty="0">
                <a:solidFill>
                  <a:srgbClr val="FFFFFF"/>
                </a:solidFill>
                <a:latin typeface="Segoe UI" panose="020B0502040204020203"/>
                <a:cs typeface="Segoe UI" panose="020B0502040204020203"/>
              </a:rPr>
              <a:t>the </a:t>
            </a:r>
            <a:r>
              <a:rPr sz="1800" spc="-5" dirty="0">
                <a:solidFill>
                  <a:srgbClr val="FFFFFF"/>
                </a:solidFill>
                <a:latin typeface="Segoe UI" panose="020B0502040204020203"/>
                <a:cs typeface="Segoe UI" panose="020B0502040204020203"/>
              </a:rPr>
              <a:t>school </a:t>
            </a:r>
            <a:r>
              <a:rPr sz="1800" dirty="0">
                <a:solidFill>
                  <a:srgbClr val="FFFFFF"/>
                </a:solidFill>
                <a:latin typeface="Segoe UI" panose="020B0502040204020203"/>
                <a:cs typeface="Segoe UI" panose="020B0502040204020203"/>
              </a:rPr>
              <a:t>rhythm, </a:t>
            </a:r>
            <a:r>
              <a:rPr sz="1800" spc="-5" dirty="0">
                <a:solidFill>
                  <a:srgbClr val="FFFFFF"/>
                </a:solidFill>
                <a:latin typeface="Segoe UI" panose="020B0502040204020203"/>
                <a:cs typeface="Segoe UI" panose="020B0502040204020203"/>
              </a:rPr>
              <a:t>since</a:t>
            </a:r>
            <a:r>
              <a:rPr sz="1800" spc="-140" dirty="0">
                <a:solidFill>
                  <a:srgbClr val="FFFFFF"/>
                </a:solidFill>
                <a:latin typeface="Segoe UI" panose="020B0502040204020203"/>
                <a:cs typeface="Segoe UI" panose="020B0502040204020203"/>
              </a:rPr>
              <a:t> </a:t>
            </a:r>
            <a:r>
              <a:rPr lang="en-US" spc="-5" dirty="0">
                <a:solidFill>
                  <a:srgbClr val="FFFFFF"/>
                </a:solidFill>
                <a:latin typeface="Segoe UI" panose="020B0502040204020203"/>
                <a:cs typeface="Segoe UI" panose="020B0502040204020203"/>
              </a:rPr>
              <a:t>class </a:t>
            </a:r>
            <a:r>
              <a:rPr sz="1800" spc="-10" dirty="0">
                <a:solidFill>
                  <a:srgbClr val="FFFFFF"/>
                </a:solidFill>
                <a:latin typeface="Segoe UI" panose="020B0502040204020203"/>
                <a:cs typeface="Segoe UI" panose="020B0502040204020203"/>
              </a:rPr>
              <a:t>takes </a:t>
            </a:r>
            <a:r>
              <a:rPr sz="1800" spc="-5" dirty="0">
                <a:solidFill>
                  <a:srgbClr val="FFFFFF"/>
                </a:solidFill>
                <a:latin typeface="Segoe UI" panose="020B0502040204020203"/>
                <a:cs typeface="Segoe UI" panose="020B0502040204020203"/>
              </a:rPr>
              <a:t>place</a:t>
            </a:r>
            <a:r>
              <a:rPr sz="1800" spc="10" dirty="0">
                <a:solidFill>
                  <a:srgbClr val="FFFFFF"/>
                </a:solidFill>
                <a:latin typeface="Segoe UI" panose="020B0502040204020203"/>
                <a:cs typeface="Segoe UI" panose="020B0502040204020203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 panose="020B0502040204020203"/>
                <a:cs typeface="Segoe UI" panose="020B0502040204020203"/>
              </a:rPr>
              <a:t>online</a:t>
            </a:r>
            <a:endParaRPr sz="1800" dirty="0">
              <a:latin typeface="Segoe UI" panose="020B0502040204020203"/>
              <a:cs typeface="Segoe UI" panose="020B0502040204020203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44296" y="4600955"/>
            <a:ext cx="336803" cy="44958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260347" y="4472940"/>
            <a:ext cx="6015355" cy="716280"/>
          </a:xfrm>
          <a:custGeom>
            <a:avLst/>
            <a:gdLst/>
            <a:ahLst/>
            <a:cxnLst/>
            <a:rect l="l" t="t" r="r" b="b"/>
            <a:pathLst>
              <a:path w="6015355" h="716279">
                <a:moveTo>
                  <a:pt x="5895848" y="0"/>
                </a:moveTo>
                <a:lnTo>
                  <a:pt x="119380" y="0"/>
                </a:lnTo>
                <a:lnTo>
                  <a:pt x="72919" y="9384"/>
                </a:lnTo>
                <a:lnTo>
                  <a:pt x="34972" y="34972"/>
                </a:lnTo>
                <a:lnTo>
                  <a:pt x="9384" y="72919"/>
                </a:lnTo>
                <a:lnTo>
                  <a:pt x="0" y="119380"/>
                </a:lnTo>
                <a:lnTo>
                  <a:pt x="0" y="596900"/>
                </a:lnTo>
                <a:lnTo>
                  <a:pt x="9384" y="643360"/>
                </a:lnTo>
                <a:lnTo>
                  <a:pt x="34972" y="681307"/>
                </a:lnTo>
                <a:lnTo>
                  <a:pt x="72919" y="706895"/>
                </a:lnTo>
                <a:lnTo>
                  <a:pt x="119380" y="716280"/>
                </a:lnTo>
                <a:lnTo>
                  <a:pt x="5895848" y="716280"/>
                </a:lnTo>
                <a:lnTo>
                  <a:pt x="5942308" y="706895"/>
                </a:lnTo>
                <a:lnTo>
                  <a:pt x="5980255" y="681307"/>
                </a:lnTo>
                <a:lnTo>
                  <a:pt x="6005843" y="643360"/>
                </a:lnTo>
                <a:lnTo>
                  <a:pt x="6015228" y="596900"/>
                </a:lnTo>
                <a:lnTo>
                  <a:pt x="6015228" y="119380"/>
                </a:lnTo>
                <a:lnTo>
                  <a:pt x="6005843" y="72919"/>
                </a:lnTo>
                <a:lnTo>
                  <a:pt x="5980255" y="34972"/>
                </a:lnTo>
                <a:lnTo>
                  <a:pt x="5942308" y="9384"/>
                </a:lnTo>
                <a:lnTo>
                  <a:pt x="5895848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44296" y="5526023"/>
            <a:ext cx="336803" cy="44957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260347" y="5439155"/>
            <a:ext cx="6015355" cy="715010"/>
          </a:xfrm>
          <a:custGeom>
            <a:avLst/>
            <a:gdLst/>
            <a:ahLst/>
            <a:cxnLst/>
            <a:rect l="l" t="t" r="r" b="b"/>
            <a:pathLst>
              <a:path w="6015355" h="715010">
                <a:moveTo>
                  <a:pt x="5896102" y="0"/>
                </a:moveTo>
                <a:lnTo>
                  <a:pt x="119126" y="0"/>
                </a:lnTo>
                <a:lnTo>
                  <a:pt x="72759" y="9362"/>
                </a:lnTo>
                <a:lnTo>
                  <a:pt x="34893" y="34893"/>
                </a:lnTo>
                <a:lnTo>
                  <a:pt x="9362" y="72759"/>
                </a:lnTo>
                <a:lnTo>
                  <a:pt x="0" y="119126"/>
                </a:lnTo>
                <a:lnTo>
                  <a:pt x="0" y="595630"/>
                </a:lnTo>
                <a:lnTo>
                  <a:pt x="9362" y="641996"/>
                </a:lnTo>
                <a:lnTo>
                  <a:pt x="34893" y="679862"/>
                </a:lnTo>
                <a:lnTo>
                  <a:pt x="72759" y="705393"/>
                </a:lnTo>
                <a:lnTo>
                  <a:pt x="119126" y="714756"/>
                </a:lnTo>
                <a:lnTo>
                  <a:pt x="5896102" y="714756"/>
                </a:lnTo>
                <a:lnTo>
                  <a:pt x="5942468" y="705393"/>
                </a:lnTo>
                <a:lnTo>
                  <a:pt x="5980334" y="679862"/>
                </a:lnTo>
                <a:lnTo>
                  <a:pt x="6005865" y="641996"/>
                </a:lnTo>
                <a:lnTo>
                  <a:pt x="6015228" y="595630"/>
                </a:lnTo>
                <a:lnTo>
                  <a:pt x="6015228" y="119126"/>
                </a:lnTo>
                <a:lnTo>
                  <a:pt x="6005865" y="72759"/>
                </a:lnTo>
                <a:lnTo>
                  <a:pt x="5980334" y="34893"/>
                </a:lnTo>
                <a:lnTo>
                  <a:pt x="5942468" y="9362"/>
                </a:lnTo>
                <a:lnTo>
                  <a:pt x="5896102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374394" y="4536440"/>
            <a:ext cx="5694680" cy="153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Segoe UI" panose="020B0502040204020203"/>
                <a:cs typeface="Segoe UI" panose="020B0502040204020203"/>
              </a:rPr>
              <a:t>TutorComp </a:t>
            </a:r>
            <a:r>
              <a:rPr sz="1800" spc="-10" dirty="0">
                <a:solidFill>
                  <a:srgbClr val="FFFFFF"/>
                </a:solidFill>
                <a:latin typeface="Segoe UI" panose="020B0502040204020203"/>
                <a:cs typeface="Segoe UI" panose="020B0502040204020203"/>
              </a:rPr>
              <a:t>program </a:t>
            </a:r>
            <a:r>
              <a:rPr sz="1800" spc="-5" dirty="0">
                <a:solidFill>
                  <a:srgbClr val="FFFFFF"/>
                </a:solidFill>
                <a:latin typeface="Segoe UI" panose="020B0502040204020203"/>
                <a:cs typeface="Segoe UI" panose="020B0502040204020203"/>
              </a:rPr>
              <a:t>is laid </a:t>
            </a:r>
            <a:r>
              <a:rPr sz="1800" dirty="0">
                <a:solidFill>
                  <a:srgbClr val="FFFFFF"/>
                </a:solidFill>
                <a:latin typeface="Segoe UI" panose="020B0502040204020203"/>
                <a:cs typeface="Segoe UI" panose="020B0502040204020203"/>
              </a:rPr>
              <a:t>out </a:t>
            </a:r>
            <a:r>
              <a:rPr sz="1800" spc="-5" dirty="0">
                <a:solidFill>
                  <a:srgbClr val="FFFFFF"/>
                </a:solidFill>
                <a:latin typeface="Segoe UI" panose="020B0502040204020203"/>
                <a:cs typeface="Segoe UI" panose="020B0502040204020203"/>
              </a:rPr>
              <a:t>in </a:t>
            </a:r>
            <a:r>
              <a:rPr sz="1800" dirty="0">
                <a:solidFill>
                  <a:srgbClr val="FFFFFF"/>
                </a:solidFill>
                <a:latin typeface="Segoe UI" panose="020B0502040204020203"/>
                <a:cs typeface="Segoe UI" panose="020B0502040204020203"/>
              </a:rPr>
              <a:t>a </a:t>
            </a:r>
            <a:r>
              <a:rPr sz="1800" spc="-5" dirty="0">
                <a:solidFill>
                  <a:srgbClr val="FFFFFF"/>
                </a:solidFill>
                <a:latin typeface="Segoe UI" panose="020B0502040204020203"/>
                <a:cs typeface="Segoe UI" panose="020B0502040204020203"/>
              </a:rPr>
              <a:t>way </a:t>
            </a:r>
            <a:r>
              <a:rPr sz="1800" spc="-10" dirty="0">
                <a:solidFill>
                  <a:srgbClr val="FFFFFF"/>
                </a:solidFill>
                <a:latin typeface="Segoe UI" panose="020B0502040204020203"/>
                <a:cs typeface="Segoe UI" panose="020B0502040204020203"/>
              </a:rPr>
              <a:t>to </a:t>
            </a:r>
            <a:r>
              <a:rPr sz="1800" spc="-5" dirty="0">
                <a:solidFill>
                  <a:srgbClr val="FFFFFF"/>
                </a:solidFill>
                <a:latin typeface="Segoe UI" panose="020B0502040204020203"/>
                <a:cs typeface="Segoe UI" panose="020B0502040204020203"/>
              </a:rPr>
              <a:t>help students  </a:t>
            </a:r>
            <a:r>
              <a:rPr sz="1800" spc="-10" dirty="0">
                <a:solidFill>
                  <a:srgbClr val="FFFFFF"/>
                </a:solidFill>
                <a:latin typeface="Segoe UI" panose="020B0502040204020203"/>
                <a:cs typeface="Segoe UI" panose="020B0502040204020203"/>
              </a:rPr>
              <a:t>reinforce </a:t>
            </a:r>
            <a:r>
              <a:rPr sz="1800" spc="-5" dirty="0">
                <a:solidFill>
                  <a:srgbClr val="FFFFFF"/>
                </a:solidFill>
                <a:latin typeface="Segoe UI" panose="020B0502040204020203"/>
                <a:cs typeface="Segoe UI" panose="020B0502040204020203"/>
              </a:rPr>
              <a:t>subject concepts </a:t>
            </a:r>
            <a:r>
              <a:rPr sz="1800" dirty="0">
                <a:solidFill>
                  <a:srgbClr val="FFFFFF"/>
                </a:solidFill>
                <a:latin typeface="Segoe UI" panose="020B0502040204020203"/>
                <a:cs typeface="Segoe UI" panose="020B0502040204020203"/>
              </a:rPr>
              <a:t>for </a:t>
            </a:r>
            <a:r>
              <a:rPr sz="1800" spc="-5" dirty="0">
                <a:solidFill>
                  <a:srgbClr val="FFFFFF"/>
                </a:solidFill>
                <a:latin typeface="Segoe UI" panose="020B0502040204020203"/>
                <a:cs typeface="Segoe UI" panose="020B0502040204020203"/>
              </a:rPr>
              <a:t>better</a:t>
            </a:r>
            <a:r>
              <a:rPr sz="1800" spc="-15" dirty="0">
                <a:solidFill>
                  <a:srgbClr val="FFFFFF"/>
                </a:solidFill>
                <a:latin typeface="Segoe UI" panose="020B0502040204020203"/>
                <a:cs typeface="Segoe UI" panose="020B0502040204020203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UI" panose="020B0502040204020203"/>
                <a:cs typeface="Segoe UI" panose="020B0502040204020203"/>
              </a:rPr>
              <a:t>results</a:t>
            </a:r>
            <a:endParaRPr sz="1800">
              <a:latin typeface="Segoe UI" panose="020B0502040204020203"/>
              <a:cs typeface="Segoe UI" panose="020B0502040204020203"/>
            </a:endParaRPr>
          </a:p>
          <a:p>
            <a:pPr>
              <a:lnSpc>
                <a:spcPct val="100000"/>
              </a:lnSpc>
            </a:pPr>
            <a:endParaRPr sz="28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Segoe UI" panose="020B0502040204020203"/>
                <a:cs typeface="Segoe UI" panose="020B0502040204020203"/>
              </a:rPr>
              <a:t>Schools get better </a:t>
            </a:r>
            <a:r>
              <a:rPr sz="1800" spc="-10" dirty="0">
                <a:solidFill>
                  <a:srgbClr val="FFFFFF"/>
                </a:solidFill>
                <a:latin typeface="Segoe UI" panose="020B0502040204020203"/>
                <a:cs typeface="Segoe UI" panose="020B0502040204020203"/>
              </a:rPr>
              <a:t>results </a:t>
            </a:r>
            <a:r>
              <a:rPr sz="1800" spc="-5" dirty="0">
                <a:solidFill>
                  <a:srgbClr val="FFFFFF"/>
                </a:solidFill>
                <a:latin typeface="Segoe UI" panose="020B0502040204020203"/>
                <a:cs typeface="Segoe UI" panose="020B0502040204020203"/>
              </a:rPr>
              <a:t>in </a:t>
            </a:r>
            <a:r>
              <a:rPr sz="1800" dirty="0">
                <a:solidFill>
                  <a:srgbClr val="FFFFFF"/>
                </a:solidFill>
                <a:latin typeface="Segoe UI" panose="020B0502040204020203"/>
                <a:cs typeface="Segoe UI" panose="020B0502040204020203"/>
              </a:rPr>
              <a:t>not </a:t>
            </a:r>
            <a:r>
              <a:rPr sz="1800" spc="-5" dirty="0">
                <a:solidFill>
                  <a:srgbClr val="FFFFFF"/>
                </a:solidFill>
                <a:latin typeface="Segoe UI" panose="020B0502040204020203"/>
                <a:cs typeface="Segoe UI" panose="020B0502040204020203"/>
              </a:rPr>
              <a:t>just entrance exams</a:t>
            </a:r>
            <a:r>
              <a:rPr sz="1800" spc="-85" dirty="0">
                <a:solidFill>
                  <a:srgbClr val="FFFFFF"/>
                </a:solidFill>
                <a:latin typeface="Segoe UI" panose="020B0502040204020203"/>
                <a:cs typeface="Segoe UI" panose="020B0502040204020203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 panose="020B0502040204020203"/>
                <a:cs typeface="Segoe UI" panose="020B0502040204020203"/>
              </a:rPr>
              <a:t>but</a:t>
            </a:r>
            <a:endParaRPr sz="1800">
              <a:latin typeface="Segoe UI" panose="020B0502040204020203"/>
              <a:cs typeface="Segoe UI" panose="020B0502040204020203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Segoe UI" panose="020B0502040204020203"/>
                <a:cs typeface="Segoe UI" panose="020B0502040204020203"/>
              </a:rPr>
              <a:t>in </a:t>
            </a:r>
            <a:r>
              <a:rPr sz="1800" spc="-10" dirty="0">
                <a:solidFill>
                  <a:srgbClr val="FFFFFF"/>
                </a:solidFill>
                <a:latin typeface="Segoe UI" panose="020B0502040204020203"/>
                <a:cs typeface="Segoe UI" panose="020B0502040204020203"/>
              </a:rPr>
              <a:t>regular </a:t>
            </a:r>
            <a:r>
              <a:rPr sz="1800" spc="-15" dirty="0">
                <a:solidFill>
                  <a:srgbClr val="FFFFFF"/>
                </a:solidFill>
                <a:latin typeface="Segoe UI" panose="020B0502040204020203"/>
                <a:cs typeface="Segoe UI" panose="020B0502040204020203"/>
              </a:rPr>
              <a:t>board</a:t>
            </a:r>
            <a:r>
              <a:rPr sz="1800" spc="-10" dirty="0">
                <a:solidFill>
                  <a:srgbClr val="FFFFFF"/>
                </a:solidFill>
                <a:latin typeface="Segoe UI" panose="020B0502040204020203"/>
                <a:cs typeface="Segoe UI" panose="020B0502040204020203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" panose="020B0502040204020203"/>
                <a:cs typeface="Segoe UI" panose="020B0502040204020203"/>
              </a:rPr>
              <a:t>exams</a:t>
            </a:r>
            <a:endParaRPr sz="1800">
              <a:latin typeface="Segoe UI" panose="020B0502040204020203"/>
              <a:cs typeface="Segoe UI" panose="020B0502040204020203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44296" y="3677411"/>
            <a:ext cx="336803" cy="44958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260347" y="3549396"/>
            <a:ext cx="6015355" cy="715010"/>
          </a:xfrm>
          <a:custGeom>
            <a:avLst/>
            <a:gdLst/>
            <a:ahLst/>
            <a:cxnLst/>
            <a:rect l="l" t="t" r="r" b="b"/>
            <a:pathLst>
              <a:path w="6015355" h="715010">
                <a:moveTo>
                  <a:pt x="5896102" y="0"/>
                </a:moveTo>
                <a:lnTo>
                  <a:pt x="119126" y="0"/>
                </a:lnTo>
                <a:lnTo>
                  <a:pt x="72759" y="9362"/>
                </a:lnTo>
                <a:lnTo>
                  <a:pt x="34893" y="34893"/>
                </a:lnTo>
                <a:lnTo>
                  <a:pt x="9362" y="72759"/>
                </a:lnTo>
                <a:lnTo>
                  <a:pt x="0" y="119125"/>
                </a:lnTo>
                <a:lnTo>
                  <a:pt x="0" y="595629"/>
                </a:lnTo>
                <a:lnTo>
                  <a:pt x="9362" y="641996"/>
                </a:lnTo>
                <a:lnTo>
                  <a:pt x="34893" y="679862"/>
                </a:lnTo>
                <a:lnTo>
                  <a:pt x="72759" y="705393"/>
                </a:lnTo>
                <a:lnTo>
                  <a:pt x="119126" y="714755"/>
                </a:lnTo>
                <a:lnTo>
                  <a:pt x="5896102" y="714755"/>
                </a:lnTo>
                <a:lnTo>
                  <a:pt x="5942468" y="705393"/>
                </a:lnTo>
                <a:lnTo>
                  <a:pt x="5980334" y="679862"/>
                </a:lnTo>
                <a:lnTo>
                  <a:pt x="6005865" y="641996"/>
                </a:lnTo>
                <a:lnTo>
                  <a:pt x="6015228" y="595629"/>
                </a:lnTo>
                <a:lnTo>
                  <a:pt x="6015228" y="119125"/>
                </a:lnTo>
                <a:lnTo>
                  <a:pt x="6005865" y="72759"/>
                </a:lnTo>
                <a:lnTo>
                  <a:pt x="5980334" y="34893"/>
                </a:lnTo>
                <a:lnTo>
                  <a:pt x="5942468" y="9362"/>
                </a:lnTo>
                <a:lnTo>
                  <a:pt x="5896102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374394" y="3611626"/>
            <a:ext cx="547814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Segoe UI" panose="020B0502040204020203"/>
                <a:cs typeface="Segoe UI" panose="020B0502040204020203"/>
              </a:rPr>
              <a:t>Schools get </a:t>
            </a:r>
            <a:r>
              <a:rPr sz="1800" dirty="0">
                <a:solidFill>
                  <a:srgbClr val="FFFFFF"/>
                </a:solidFill>
                <a:latin typeface="Segoe UI" panose="020B0502040204020203"/>
                <a:cs typeface="Segoe UI" panose="020B0502040204020203"/>
              </a:rPr>
              <a:t>the opportunity </a:t>
            </a:r>
            <a:r>
              <a:rPr sz="1800" spc="-10" dirty="0">
                <a:solidFill>
                  <a:srgbClr val="FFFFFF"/>
                </a:solidFill>
                <a:latin typeface="Segoe UI" panose="020B0502040204020203"/>
                <a:cs typeface="Segoe UI" panose="020B0502040204020203"/>
              </a:rPr>
              <a:t>to </a:t>
            </a:r>
            <a:r>
              <a:rPr sz="1800" spc="-5" dirty="0">
                <a:solidFill>
                  <a:srgbClr val="FFFFFF"/>
                </a:solidFill>
                <a:latin typeface="Segoe UI" panose="020B0502040204020203"/>
                <a:cs typeface="Segoe UI" panose="020B0502040204020203"/>
              </a:rPr>
              <a:t>get </a:t>
            </a:r>
            <a:r>
              <a:rPr sz="1800" spc="5" dirty="0">
                <a:solidFill>
                  <a:srgbClr val="FFFFFF"/>
                </a:solidFill>
                <a:latin typeface="Segoe UI" panose="020B0502040204020203"/>
                <a:cs typeface="Segoe UI" panose="020B0502040204020203"/>
              </a:rPr>
              <a:t>service </a:t>
            </a:r>
            <a:r>
              <a:rPr sz="1800" spc="-20" dirty="0">
                <a:solidFill>
                  <a:srgbClr val="FFFFFF"/>
                </a:solidFill>
                <a:latin typeface="Segoe UI" panose="020B0502040204020203"/>
                <a:cs typeface="Segoe UI" panose="020B0502040204020203"/>
              </a:rPr>
              <a:t>of </a:t>
            </a:r>
            <a:r>
              <a:rPr sz="1800" dirty="0">
                <a:solidFill>
                  <a:srgbClr val="FFFFFF"/>
                </a:solidFill>
                <a:latin typeface="Segoe UI" panose="020B0502040204020203"/>
                <a:cs typeface="Segoe UI" panose="020B0502040204020203"/>
              </a:rPr>
              <a:t>expert</a:t>
            </a:r>
            <a:r>
              <a:rPr sz="1800" spc="-10" dirty="0">
                <a:solidFill>
                  <a:srgbClr val="FFFFFF"/>
                </a:solidFill>
                <a:latin typeface="Segoe UI" panose="020B0502040204020203"/>
                <a:cs typeface="Segoe UI" panose="020B0502040204020203"/>
              </a:rPr>
              <a:t> </a:t>
            </a:r>
            <a:r>
              <a:rPr sz="1800" dirty="0">
                <a:solidFill>
                  <a:srgbClr val="FFFFFF"/>
                </a:solidFill>
                <a:latin typeface="Segoe UI" panose="020B0502040204020203"/>
                <a:cs typeface="Segoe UI" panose="020B0502040204020203"/>
              </a:rPr>
              <a:t>&amp;</a:t>
            </a:r>
            <a:endParaRPr sz="1800">
              <a:latin typeface="Segoe UI" panose="020B0502040204020203"/>
              <a:cs typeface="Segoe UI" panose="020B0502040204020203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Segoe UI" panose="020B0502040204020203"/>
                <a:cs typeface="Segoe UI" panose="020B0502040204020203"/>
              </a:rPr>
              <a:t>experienced tutors </a:t>
            </a:r>
            <a:r>
              <a:rPr sz="1800" spc="-10" dirty="0">
                <a:solidFill>
                  <a:srgbClr val="FFFFFF"/>
                </a:solidFill>
                <a:latin typeface="Segoe UI" panose="020B0502040204020203"/>
                <a:cs typeface="Segoe UI" panose="020B0502040204020203"/>
              </a:rPr>
              <a:t>from different cities </a:t>
            </a:r>
            <a:r>
              <a:rPr sz="1800" spc="-5" dirty="0">
                <a:solidFill>
                  <a:srgbClr val="FFFFFF"/>
                </a:solidFill>
                <a:latin typeface="Segoe UI" panose="020B0502040204020203"/>
                <a:cs typeface="Segoe UI" panose="020B0502040204020203"/>
              </a:rPr>
              <a:t>in</a:t>
            </a:r>
            <a:r>
              <a:rPr sz="1800" spc="10" dirty="0">
                <a:solidFill>
                  <a:srgbClr val="FFFFFF"/>
                </a:solidFill>
                <a:latin typeface="Segoe UI" panose="020B0502040204020203"/>
                <a:cs typeface="Segoe UI" panose="020B0502040204020203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Segoe UI" panose="020B0502040204020203"/>
                <a:cs typeface="Segoe UI" panose="020B0502040204020203"/>
              </a:rPr>
              <a:t>India</a:t>
            </a:r>
            <a:endParaRPr sz="1800">
              <a:latin typeface="Segoe UI" panose="020B0502040204020203"/>
              <a:cs typeface="Segoe UI" panose="020B0502040204020203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432418" y="1116838"/>
            <a:ext cx="3387725" cy="307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solidFill>
                  <a:srgbClr val="001739"/>
                </a:solidFill>
                <a:latin typeface="Segoe UI Light" panose="020B0502040204020203"/>
                <a:cs typeface="Segoe UI Light" panose="020B0502040204020203"/>
              </a:rPr>
              <a:t>Schools </a:t>
            </a:r>
            <a:r>
              <a:rPr sz="3000" b="0" spc="-10" dirty="0">
                <a:solidFill>
                  <a:srgbClr val="001739"/>
                </a:solidFill>
                <a:latin typeface="Segoe UI Light" panose="020B0502040204020203"/>
                <a:cs typeface="Segoe UI Light" panose="020B0502040204020203"/>
              </a:rPr>
              <a:t>provide  </a:t>
            </a:r>
            <a:r>
              <a:rPr sz="3500" b="0" spc="5" dirty="0">
                <a:solidFill>
                  <a:srgbClr val="FF0000"/>
                </a:solidFill>
                <a:latin typeface="Segoe UI Light" panose="020B0502040204020203"/>
                <a:cs typeface="Segoe UI Light" panose="020B0502040204020203"/>
              </a:rPr>
              <a:t>niche </a:t>
            </a:r>
            <a:r>
              <a:rPr sz="3500" b="0" dirty="0">
                <a:solidFill>
                  <a:srgbClr val="FF0000"/>
                </a:solidFill>
                <a:latin typeface="Segoe UI Light" panose="020B0502040204020203"/>
                <a:cs typeface="Segoe UI Light" panose="020B0502040204020203"/>
              </a:rPr>
              <a:t>coaching</a:t>
            </a:r>
            <a:r>
              <a:rPr sz="3500" b="0" spc="-130" dirty="0">
                <a:solidFill>
                  <a:srgbClr val="FF0000"/>
                </a:solidFill>
                <a:latin typeface="Segoe UI Light" panose="020B0502040204020203"/>
                <a:cs typeface="Segoe UI Light" panose="020B0502040204020203"/>
              </a:rPr>
              <a:t> </a:t>
            </a:r>
            <a:r>
              <a:rPr sz="3000" b="0" dirty="0">
                <a:solidFill>
                  <a:srgbClr val="001739"/>
                </a:solidFill>
                <a:latin typeface="Segoe UI Light" panose="020B0502040204020203"/>
                <a:cs typeface="Segoe UI Light" panose="020B0502040204020203"/>
              </a:rPr>
              <a:t>for  entrance </a:t>
            </a:r>
            <a:r>
              <a:rPr sz="3000" b="0" spc="5" dirty="0">
                <a:solidFill>
                  <a:srgbClr val="001739"/>
                </a:solidFill>
                <a:latin typeface="Segoe UI Light" panose="020B0502040204020203"/>
                <a:cs typeface="Segoe UI Light" panose="020B0502040204020203"/>
              </a:rPr>
              <a:t>exams and  thus </a:t>
            </a:r>
            <a:r>
              <a:rPr sz="3500" b="0" spc="-10" dirty="0">
                <a:solidFill>
                  <a:srgbClr val="FF0000"/>
                </a:solidFill>
                <a:latin typeface="Segoe UI Light" panose="020B0502040204020203"/>
                <a:cs typeface="Segoe UI Light" panose="020B0502040204020203"/>
              </a:rPr>
              <a:t>improve </a:t>
            </a:r>
            <a:r>
              <a:rPr sz="3000" b="0" dirty="0">
                <a:solidFill>
                  <a:srgbClr val="001739"/>
                </a:solidFill>
                <a:latin typeface="Segoe UI Light" panose="020B0502040204020203"/>
                <a:cs typeface="Segoe UI Light" panose="020B0502040204020203"/>
              </a:rPr>
              <a:t>their  </a:t>
            </a:r>
            <a:r>
              <a:rPr sz="3000" b="0" spc="5" dirty="0">
                <a:solidFill>
                  <a:srgbClr val="001739"/>
                </a:solidFill>
                <a:latin typeface="Segoe UI Light" panose="020B0502040204020203"/>
                <a:cs typeface="Segoe UI Light" panose="020B0502040204020203"/>
              </a:rPr>
              <a:t>annual </a:t>
            </a:r>
            <a:r>
              <a:rPr sz="3500" b="0" spc="-5" dirty="0">
                <a:solidFill>
                  <a:srgbClr val="FF0000"/>
                </a:solidFill>
                <a:latin typeface="Segoe UI Light" panose="020B0502040204020203"/>
                <a:cs typeface="Segoe UI Light" panose="020B0502040204020203"/>
              </a:rPr>
              <a:t>results </a:t>
            </a:r>
            <a:r>
              <a:rPr sz="3000" b="0" spc="5" dirty="0">
                <a:solidFill>
                  <a:srgbClr val="001739"/>
                </a:solidFill>
                <a:latin typeface="Segoe UI Light" panose="020B0502040204020203"/>
                <a:cs typeface="Segoe UI Light" panose="020B0502040204020203"/>
              </a:rPr>
              <a:t>and  </a:t>
            </a:r>
            <a:r>
              <a:rPr sz="3500" b="0" dirty="0">
                <a:solidFill>
                  <a:srgbClr val="FF0000"/>
                </a:solidFill>
                <a:latin typeface="Segoe UI Light" panose="020B0502040204020203"/>
                <a:cs typeface="Segoe UI Light" panose="020B0502040204020203"/>
              </a:rPr>
              <a:t>ranking</a:t>
            </a:r>
            <a:endParaRPr sz="3500" dirty="0">
              <a:latin typeface="Segoe UI Light" panose="020B0502040204020203"/>
              <a:cs typeface="Segoe UI Light" panose="020B0502040204020203"/>
            </a:endParaRPr>
          </a:p>
        </p:txBody>
      </p:sp>
      <p:sp>
        <p:nvSpPr>
          <p:cNvPr id="19" name="object 2"/>
          <p:cNvSpPr/>
          <p:nvPr/>
        </p:nvSpPr>
        <p:spPr>
          <a:xfrm>
            <a:off x="10530840" y="6176770"/>
            <a:ext cx="1546859" cy="5867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6055161" y="-15192"/>
            <a:ext cx="6136839" cy="1377863"/>
          </a:xfrm>
          <a:prstGeom prst="rect">
            <a:avLst/>
          </a:prstGeom>
          <a:solidFill>
            <a:schemeClr val="bg1">
              <a:lumMod val="8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6112701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2526" y="-12526"/>
            <a:ext cx="6112701" cy="137786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72"/>
          <p:cNvSpPr/>
          <p:nvPr/>
        </p:nvSpPr>
        <p:spPr>
          <a:xfrm>
            <a:off x="6511309" y="4194559"/>
            <a:ext cx="2546957" cy="550101"/>
          </a:xfrm>
          <a:prstGeom prst="roundRect">
            <a:avLst/>
          </a:prstGeom>
          <a:solidFill>
            <a:srgbClr val="2DA7E5">
              <a:alpha val="81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/>
          <p:cNvSpPr/>
          <p:nvPr/>
        </p:nvSpPr>
        <p:spPr>
          <a:xfrm>
            <a:off x="9244999" y="4194559"/>
            <a:ext cx="2546957" cy="550101"/>
          </a:xfrm>
          <a:prstGeom prst="roundRect">
            <a:avLst/>
          </a:prstGeom>
          <a:solidFill>
            <a:srgbClr val="2DA7E5">
              <a:alpha val="81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/>
          <p:cNvSpPr/>
          <p:nvPr/>
        </p:nvSpPr>
        <p:spPr>
          <a:xfrm>
            <a:off x="6498783" y="3440911"/>
            <a:ext cx="2546957" cy="550101"/>
          </a:xfrm>
          <a:prstGeom prst="roundRect">
            <a:avLst/>
          </a:prstGeom>
          <a:solidFill>
            <a:srgbClr val="2DA7E5">
              <a:alpha val="81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9232473" y="3440911"/>
            <a:ext cx="2546957" cy="550101"/>
          </a:xfrm>
          <a:prstGeom prst="roundRect">
            <a:avLst/>
          </a:prstGeom>
          <a:solidFill>
            <a:srgbClr val="2DA7E5">
              <a:alpha val="81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ounded Rectangle 68"/>
          <p:cNvSpPr/>
          <p:nvPr/>
        </p:nvSpPr>
        <p:spPr>
          <a:xfrm>
            <a:off x="6490556" y="2649998"/>
            <a:ext cx="2546957" cy="550101"/>
          </a:xfrm>
          <a:prstGeom prst="roundRect">
            <a:avLst/>
          </a:prstGeom>
          <a:solidFill>
            <a:srgbClr val="2DA7E5">
              <a:alpha val="81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/>
          <p:cNvSpPr/>
          <p:nvPr/>
        </p:nvSpPr>
        <p:spPr>
          <a:xfrm>
            <a:off x="9224246" y="2649998"/>
            <a:ext cx="2546957" cy="550101"/>
          </a:xfrm>
          <a:prstGeom prst="roundRect">
            <a:avLst/>
          </a:prstGeom>
          <a:solidFill>
            <a:srgbClr val="2DA7E5">
              <a:alpha val="81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6490555" y="1879518"/>
            <a:ext cx="2546957" cy="550101"/>
          </a:xfrm>
          <a:prstGeom prst="roundRect">
            <a:avLst/>
          </a:prstGeom>
          <a:solidFill>
            <a:srgbClr val="2DA7E5">
              <a:alpha val="81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/>
          <p:cNvSpPr/>
          <p:nvPr/>
        </p:nvSpPr>
        <p:spPr>
          <a:xfrm>
            <a:off x="3128971" y="3388719"/>
            <a:ext cx="2546957" cy="550101"/>
          </a:xfrm>
          <a:prstGeom prst="roundRect">
            <a:avLst/>
          </a:prstGeom>
          <a:solidFill>
            <a:srgbClr val="222B59">
              <a:alpha val="7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290187" y="3406622"/>
            <a:ext cx="2546957" cy="550101"/>
          </a:xfrm>
          <a:prstGeom prst="roundRect">
            <a:avLst/>
          </a:prstGeom>
          <a:solidFill>
            <a:srgbClr val="222B59">
              <a:alpha val="7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3128972" y="2602085"/>
            <a:ext cx="2546957" cy="550101"/>
          </a:xfrm>
          <a:prstGeom prst="roundRect">
            <a:avLst/>
          </a:prstGeom>
          <a:solidFill>
            <a:srgbClr val="222B59">
              <a:alpha val="7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290188" y="2602086"/>
            <a:ext cx="2546957" cy="550101"/>
          </a:xfrm>
          <a:prstGeom prst="roundRect">
            <a:avLst/>
          </a:prstGeom>
          <a:solidFill>
            <a:srgbClr val="222B59">
              <a:alpha val="7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3128973" y="1866992"/>
            <a:ext cx="2546957" cy="550101"/>
          </a:xfrm>
          <a:prstGeom prst="roundRect">
            <a:avLst/>
          </a:prstGeom>
          <a:solidFill>
            <a:srgbClr val="222B59">
              <a:alpha val="7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15240" y="1841326"/>
            <a:ext cx="2546957" cy="550101"/>
          </a:xfrm>
          <a:prstGeom prst="roundRect">
            <a:avLst/>
          </a:prstGeom>
          <a:solidFill>
            <a:srgbClr val="222B59">
              <a:alpha val="7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8998" y="332323"/>
            <a:ext cx="57233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</a:rPr>
              <a:t>TutorComp offers academic support in all 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Segoe UI Light" panose="020B0502040204020203" pitchFamily="34" charset="0"/>
            </a:endParaRPr>
          </a:p>
          <a:p>
            <a:pPr algn="ctr"/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</a:rPr>
              <a:t>major school curriculums like: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Segoe UI Light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5240" y="1932232"/>
            <a:ext cx="2521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Australian Curriculum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28973" y="1969903"/>
            <a:ext cx="25469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CBSE/ICSE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5240" y="2692471"/>
            <a:ext cx="2521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GCSE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28974" y="2692471"/>
            <a:ext cx="25469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IB – PYP/MYP/DP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15240" y="3479104"/>
            <a:ext cx="2521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IGCSE (AS/A levels)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128974" y="3479197"/>
            <a:ext cx="25469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US Curriculum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377822" y="440298"/>
            <a:ext cx="57089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</a:rPr>
              <a:t>Subject help is in:</a:t>
            </a:r>
            <a:endParaRPr 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Segoe UI Light" panose="020B0502040204020203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481030" y="1946846"/>
            <a:ext cx="25050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Accountancy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501785" y="2744663"/>
            <a:ext cx="25344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Business Studies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9214720" y="2744663"/>
            <a:ext cx="25050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Chemistry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511309" y="3531296"/>
            <a:ext cx="25262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Computer Science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9245000" y="3531389"/>
            <a:ext cx="24843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Mathematics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511310" y="4284944"/>
            <a:ext cx="25262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Physics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9245000" y="4285037"/>
            <a:ext cx="24843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Social Studies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9182370" y="1879518"/>
            <a:ext cx="2546957" cy="550101"/>
          </a:xfrm>
          <a:prstGeom prst="roundRect">
            <a:avLst/>
          </a:prstGeom>
          <a:solidFill>
            <a:srgbClr val="2DA7E5">
              <a:alpha val="81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9172845" y="1969903"/>
            <a:ext cx="2546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Biology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6" name="object 2"/>
          <p:cNvSpPr/>
          <p:nvPr/>
        </p:nvSpPr>
        <p:spPr>
          <a:xfrm>
            <a:off x="10530840" y="6176770"/>
            <a:ext cx="1546859" cy="58674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3686</Words>
  <Application>WPS Presentation</Application>
  <PresentationFormat>Widescreen</PresentationFormat>
  <Paragraphs>196</Paragraphs>
  <Slides>11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4" baseType="lpstr">
      <vt:lpstr>Arial</vt:lpstr>
      <vt:lpstr>SimSun</vt:lpstr>
      <vt:lpstr>Wingdings</vt:lpstr>
      <vt:lpstr>Segoe UI Light</vt:lpstr>
      <vt:lpstr>Segoe UI Light</vt:lpstr>
      <vt:lpstr>Segoe UI</vt:lpstr>
      <vt:lpstr>Segoe UI</vt:lpstr>
      <vt:lpstr>Calibri</vt:lpstr>
      <vt:lpstr>Times New Roman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why schools choose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shery kurian</dc:creator>
  <cp:lastModifiedBy>Rock</cp:lastModifiedBy>
  <cp:revision>7</cp:revision>
  <dcterms:created xsi:type="dcterms:W3CDTF">2019-10-18T12:14:00Z</dcterms:created>
  <dcterms:modified xsi:type="dcterms:W3CDTF">2019-10-20T13:13:07Z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1033-11.2.0.8991</vt:lpwstr>
  </property>
</Properties>
</file>